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64" r:id="rId2"/>
    <p:sldId id="349" r:id="rId3"/>
    <p:sldId id="352" r:id="rId4"/>
    <p:sldId id="363" r:id="rId5"/>
    <p:sldId id="365" r:id="rId6"/>
    <p:sldId id="367" r:id="rId7"/>
    <p:sldId id="354" r:id="rId8"/>
    <p:sldId id="355" r:id="rId9"/>
    <p:sldId id="368" r:id="rId10"/>
    <p:sldId id="356" r:id="rId11"/>
    <p:sldId id="357" r:id="rId12"/>
    <p:sldId id="358" r:id="rId13"/>
    <p:sldId id="359" r:id="rId14"/>
    <p:sldId id="372" r:id="rId15"/>
    <p:sldId id="373" r:id="rId16"/>
    <p:sldId id="378" r:id="rId17"/>
    <p:sldId id="360" r:id="rId18"/>
    <p:sldId id="370" r:id="rId19"/>
    <p:sldId id="362" r:id="rId20"/>
    <p:sldId id="369" r:id="rId21"/>
    <p:sldId id="101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ravis Brown" initials="TB" lastIdx="14" clrIdx="6">
    <p:extLst>
      <p:ext uri="{19B8F6BF-5375-455C-9EA6-DF929625EA0E}">
        <p15:presenceInfo xmlns:p15="http://schemas.microsoft.com/office/powerpoint/2012/main" userId="S::tbrown@tpgi.com::b4a28253-2f7f-4f55-a8bc-05cd32e81a84" providerId="AD"/>
      </p:ext>
    </p:extLst>
  </p:cmAuthor>
  <p:cmAuthor id="1" name="Matt Feldman" initials="MF" lastIdx="1" clrIdx="0"/>
  <p:cmAuthor id="8" name="Brad Henry" initials="BH" lastIdx="4" clrIdx="7">
    <p:extLst>
      <p:ext uri="{19B8F6BF-5375-455C-9EA6-DF929625EA0E}">
        <p15:presenceInfo xmlns:p15="http://schemas.microsoft.com/office/powerpoint/2012/main" userId="S::bhenry@paciellogroup.onmicrosoft.com::4c2f4af8-75e4-4a56-bfc5-8095413d36a6" providerId="AD"/>
      </p:ext>
    </p:extLst>
  </p:cmAuthor>
  <p:cmAuthor id="2" name="Matt Feldman" initials="MF [2]" lastIdx="1" clrIdx="1"/>
  <p:cmAuthor id="3" name="Matt Feldman" initials="MF [3]" lastIdx="1" clrIdx="2"/>
  <p:cmAuthor id="4" name="Marissa Sapega" initials="MS" lastIdx="1" clrIdx="3">
    <p:extLst>
      <p:ext uri="{19B8F6BF-5375-455C-9EA6-DF929625EA0E}">
        <p15:presenceInfo xmlns:p15="http://schemas.microsoft.com/office/powerpoint/2012/main" userId="S::msapega@paciellogroup.onmicrosoft.com::2e4a50be-ddbe-47b0-91e7-d802e67350d0" providerId="AD"/>
      </p:ext>
    </p:extLst>
  </p:cmAuthor>
  <p:cmAuthor id="5" name="Marissa Sapega" initials="MS [2]" lastIdx="1" clrIdx="4">
    <p:extLst>
      <p:ext uri="{19B8F6BF-5375-455C-9EA6-DF929625EA0E}">
        <p15:presenceInfo xmlns:p15="http://schemas.microsoft.com/office/powerpoint/2012/main" userId="S::msapega@tpgi.com::0ec66201-f55b-4757-8792-6d236d6d6d24" providerId="AD"/>
      </p:ext>
    </p:extLst>
  </p:cmAuthor>
  <p:cmAuthor id="6" name="Hans Hillen" initials="HH" lastIdx="9" clrIdx="5">
    <p:extLst>
      <p:ext uri="{19B8F6BF-5375-455C-9EA6-DF929625EA0E}">
        <p15:presenceInfo xmlns:p15="http://schemas.microsoft.com/office/powerpoint/2012/main" userId="S::hhillen@tpgi.com::9f5ea6c4-68ba-48e2-baa1-68285eca04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B5B"/>
    <a:srgbClr val="EB4D00"/>
    <a:srgbClr val="3877BB"/>
    <a:srgbClr val="FE663B"/>
    <a:srgbClr val="D4E6F4"/>
    <a:srgbClr val="F9B317"/>
    <a:srgbClr val="941100"/>
    <a:srgbClr val="000000"/>
    <a:srgbClr val="31A2F1"/>
    <a:srgbClr val="623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488D9-06FB-6543-BBFF-1738237CD9EF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55CA1-8AB9-7F4B-8B56-30FA76A04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91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0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17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05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0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30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91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22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700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31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39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55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45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24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74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7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98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55CA1-8AB9-7F4B-8B56-30FA76A041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B146D3-C2CA-114D-AFBB-6BE6BD3840A4}"/>
              </a:ext>
            </a:extLst>
          </p:cNvPr>
          <p:cNvSpPr/>
          <p:nvPr userDrawn="1"/>
        </p:nvSpPr>
        <p:spPr>
          <a:xfrm>
            <a:off x="0" y="0"/>
            <a:ext cx="8621486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A7D4F1-6B69-3343-9061-E645B995C5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4782" y="344634"/>
            <a:ext cx="6168732" cy="6168732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6DD8C9-F29A-994C-BABD-DD7A451571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98B39284-94E1-D84A-B46B-C1AF674ED0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41" y="566744"/>
            <a:ext cx="4368392" cy="269643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2814">
            <a:off x="4143010" y="4135827"/>
            <a:ext cx="2633779" cy="316809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159399" y="1529251"/>
            <a:ext cx="4289434" cy="922361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1636993">
            <a:off x="-827136" y="788610"/>
            <a:ext cx="5724870" cy="71439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[Insert Avatar Picture]</a:t>
            </a:r>
          </a:p>
        </p:txBody>
      </p:sp>
    </p:spTree>
    <p:extLst>
      <p:ext uri="{BB962C8B-B14F-4D97-AF65-F5344CB8AC3E}">
        <p14:creationId xmlns:p14="http://schemas.microsoft.com/office/powerpoint/2010/main" val="37072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20426" y="881498"/>
            <a:ext cx="4489404" cy="464147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6" name="Rectangular Callout 5"/>
          <p:cNvSpPr/>
          <p:nvPr userDrawn="1"/>
        </p:nvSpPr>
        <p:spPr>
          <a:xfrm>
            <a:off x="1757620" y="881498"/>
            <a:ext cx="4294710" cy="2675141"/>
          </a:xfrm>
          <a:prstGeom prst="wedgeRectCallout">
            <a:avLst>
              <a:gd name="adj1" fmla="val 64042"/>
              <a:gd name="adj2" fmla="val 3261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>
                <a:solidFill>
                  <a:schemeClr val="tx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Hi!</a:t>
            </a:r>
            <a:r>
              <a: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547104" y="5522976"/>
            <a:ext cx="5644896" cy="107289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20426" y="5522976"/>
            <a:ext cx="5286230" cy="95916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24407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 rot="10800000">
            <a:off x="-20317" y="-21"/>
            <a:ext cx="12212317" cy="5493997"/>
            <a:chOff x="-20317" y="-21"/>
            <a:chExt cx="12744735" cy="5493997"/>
          </a:xfrm>
        </p:grpSpPr>
        <p:sp>
          <p:nvSpPr>
            <p:cNvPr id="4" name="Rectangle 3"/>
            <p:cNvSpPr/>
            <p:nvPr/>
          </p:nvSpPr>
          <p:spPr>
            <a:xfrm rot="10800000">
              <a:off x="-2031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0800000">
              <a:off x="821741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0800000">
              <a:off x="1678686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2520744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3377589" y="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4219647" y="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5076491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5918549" y="-1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0800000">
              <a:off x="6775494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7617552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10800000">
              <a:off x="8474397" y="-5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0800000">
              <a:off x="9316455" y="-10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0800000">
              <a:off x="10158411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11015256" y="-16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11857314" y="-21"/>
              <a:ext cx="867104" cy="5493971"/>
            </a:xfrm>
            <a:prstGeom prst="rect">
              <a:avLst/>
            </a:prstGeom>
            <a:gradFill flip="none" rotWithShape="1">
              <a:gsLst>
                <a:gs pos="44000">
                  <a:srgbClr val="C00000"/>
                </a:gs>
                <a:gs pos="88000">
                  <a:srgbClr val="941100"/>
                </a:gs>
                <a:gs pos="100000">
                  <a:srgbClr val="941100"/>
                </a:gs>
              </a:gsLst>
              <a:lin ang="2700000" scaled="1"/>
              <a:tileRect/>
            </a:gra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54" y="3253181"/>
            <a:ext cx="3374136" cy="373166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5493971"/>
            <a:ext cx="12192000" cy="1490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674" y="320990"/>
            <a:ext cx="3228311" cy="293219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353568" y="5655168"/>
            <a:ext cx="11521439" cy="959168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 | [Title}</a:t>
            </a:r>
          </a:p>
        </p:txBody>
      </p:sp>
    </p:spTree>
    <p:extLst>
      <p:ext uri="{BB962C8B-B14F-4D97-AF65-F5344CB8AC3E}">
        <p14:creationId xmlns:p14="http://schemas.microsoft.com/office/powerpoint/2010/main" val="1730285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1" y="1167419"/>
            <a:ext cx="5138465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0999" y="5105436"/>
            <a:ext cx="3345656" cy="369459"/>
          </a:xfrm>
        </p:spPr>
        <p:txBody>
          <a:bodyPr>
            <a:normAutofit/>
          </a:bodyPr>
          <a:lstStyle>
            <a:lvl1pPr marL="0" indent="0" algn="r">
              <a:buNone/>
              <a:defRPr sz="15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>
            <a:off x="-1" y="4730513"/>
            <a:ext cx="5806656" cy="83677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60999" y="5541541"/>
            <a:ext cx="3345656" cy="422275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A445F694-BA73-DA4F-9DF6-1B37520575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41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3103353" cy="1325563"/>
          </a:xfrm>
        </p:spPr>
        <p:txBody>
          <a:bodyPr/>
          <a:lstStyle>
            <a:lvl1pPr>
              <a:defRPr>
                <a:solidFill>
                  <a:srgbClr val="D4E6F4"/>
                </a:solidFill>
              </a:defRPr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4051300" y="0"/>
            <a:ext cx="81407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310356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7079" y="1924493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>
            <a:extLst>
              <a:ext uri="{FF2B5EF4-FFF2-40B4-BE49-F238E27FC236}">
                <a16:creationId xmlns:a16="http://schemas.microsoft.com/office/drawing/2014/main" id="{D3FE8917-ED19-0B41-911F-AF0EA731E7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87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47" y="365125"/>
            <a:ext cx="6105509" cy="1582207"/>
          </a:xfrm>
        </p:spPr>
        <p:txBody>
          <a:bodyPr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0B3300-0BE5-4BEB-9CC4-0065B5212F73}"/>
              </a:ext>
            </a:extLst>
          </p:cNvPr>
          <p:cNvSpPr/>
          <p:nvPr userDrawn="1"/>
        </p:nvSpPr>
        <p:spPr>
          <a:xfrm>
            <a:off x="6980663" y="0"/>
            <a:ext cx="521133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641600"/>
            <a:ext cx="6105718" cy="368299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10000"/>
                  </a:schemeClr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03238" y="2231771"/>
            <a:ext cx="3764221" cy="0"/>
          </a:xfrm>
          <a:prstGeom prst="line">
            <a:avLst/>
          </a:prstGeom>
          <a:ln w="4445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10A84F99-6D55-1344-B834-4B696D345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F90B608-39F4-8C4A-ADEF-6FA5EF554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9023" y="-1632857"/>
            <a:ext cx="5454581" cy="1014548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4B5255-FF06-BD4C-8536-329CCB1425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2" y="846671"/>
            <a:ext cx="3911557" cy="1506912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55BD21D7-1402-AF4B-9292-02DECEE52F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1" i="0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DAF7C43-BA20-B74E-AA45-F531909B6B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1A3B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5" name="Graphic 14" descr="User outline">
            <a:extLst>
              <a:ext uri="{FF2B5EF4-FFF2-40B4-BE49-F238E27FC236}">
                <a16:creationId xmlns:a16="http://schemas.microsoft.com/office/drawing/2014/main" id="{BFC95C72-7D55-5646-AAF4-42396D24A0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98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3507D84-A691-5743-BDA3-2A405961D2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06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3877BB"/>
              </a:buClr>
              <a:defRPr/>
            </a:lvl1pPr>
            <a:lvl2pPr>
              <a:buClr>
                <a:srgbClr val="3877BB"/>
              </a:buClr>
              <a:defRPr/>
            </a:lvl2pPr>
            <a:lvl3pPr>
              <a:buClr>
                <a:srgbClr val="3877BB"/>
              </a:buClr>
              <a:defRPr/>
            </a:lvl3pPr>
            <a:lvl4pPr>
              <a:buClr>
                <a:srgbClr val="3877BB"/>
              </a:buClr>
              <a:defRPr/>
            </a:lvl4pPr>
            <a:lvl5pPr>
              <a:buClr>
                <a:srgbClr val="3877BB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iagonal Stripe 13">
            <a:extLst>
              <a:ext uri="{FF2B5EF4-FFF2-40B4-BE49-F238E27FC236}">
                <a16:creationId xmlns:a16="http://schemas.microsoft.com/office/drawing/2014/main" id="{FBA41FFF-7DFC-094C-96A5-36C884F2F375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1" name="Diagonal Stripe 10">
            <a:extLst>
              <a:ext uri="{FF2B5EF4-FFF2-40B4-BE49-F238E27FC236}">
                <a16:creationId xmlns:a16="http://schemas.microsoft.com/office/drawing/2014/main" id="{F4D2313D-445B-1749-9332-140F28D8FA48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FCB8FB9-1DFE-DF48-B927-892C67DADE0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799" y="2254827"/>
            <a:ext cx="8131791" cy="3922136"/>
          </a:xfrm>
        </p:spPr>
        <p:txBody>
          <a:bodyPr numCol="1"/>
          <a:lstStyle>
            <a:lvl1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1pPr>
            <a:lvl2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buClr>
                <a:srgbClr val="3877BB"/>
              </a:buCl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8468F-6640-2043-896C-0F489B894DE6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EB4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002147-2B19-F846-8342-4AB09A07BE24}"/>
              </a:ext>
            </a:extLst>
          </p:cNvPr>
          <p:cNvSpPr/>
          <p:nvPr userDrawn="1"/>
        </p:nvSpPr>
        <p:spPr>
          <a:xfrm>
            <a:off x="0" y="0"/>
            <a:ext cx="12191999" cy="1912139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4E6F4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0339787-6830-C548-B652-89566B645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218364"/>
            <a:ext cx="9783170" cy="143301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</p:spTree>
    <p:extLst>
      <p:ext uri="{BB962C8B-B14F-4D97-AF65-F5344CB8AC3E}">
        <p14:creationId xmlns:p14="http://schemas.microsoft.com/office/powerpoint/2010/main" val="30156092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3877B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/>
            </a:lvl1pPr>
            <a:lvl2pPr>
              <a:buClr>
                <a:srgbClr val="EB4D00"/>
              </a:buClr>
              <a:defRPr/>
            </a:lvl2pPr>
            <a:lvl3pPr>
              <a:buClr>
                <a:srgbClr val="EB4D00"/>
              </a:buClr>
              <a:defRPr/>
            </a:lvl3pPr>
            <a:lvl4pPr>
              <a:buClr>
                <a:srgbClr val="EB4D00"/>
              </a:buClr>
              <a:defRPr/>
            </a:lvl4pPr>
            <a:lvl5pPr>
              <a:buClr>
                <a:srgbClr val="EB4D00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3877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46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gonal Stripe 7">
            <a:extLst>
              <a:ext uri="{FF2B5EF4-FFF2-40B4-BE49-F238E27FC236}">
                <a16:creationId xmlns:a16="http://schemas.microsoft.com/office/drawing/2014/main" id="{9F5C0735-F265-FD4C-83E6-ED399923784A}"/>
              </a:ext>
            </a:extLst>
          </p:cNvPr>
          <p:cNvSpPr/>
          <p:nvPr userDrawn="1"/>
        </p:nvSpPr>
        <p:spPr>
          <a:xfrm rot="9208565">
            <a:off x="-744382" y="1472083"/>
            <a:ext cx="2346070" cy="4775013"/>
          </a:xfrm>
          <a:prstGeom prst="diagStripe">
            <a:avLst>
              <a:gd name="adj" fmla="val 86230"/>
            </a:avLst>
          </a:prstGeom>
          <a:solidFill>
            <a:srgbClr val="EB4D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>
                <a:solidFill>
                  <a:srgbClr val="1A3B5B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>
            <a:lvl1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1pPr>
            <a:lvl2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2pPr>
            <a:lvl3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3pPr>
            <a:lvl4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4pPr>
            <a:lvl5pPr>
              <a:buClr>
                <a:srgbClr val="EB4D00"/>
              </a:buClr>
              <a:defRPr>
                <a:solidFill>
                  <a:schemeClr val="accent1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939BEAD-F09B-C346-9D18-25CAAF45EE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43224D9-F0FF-7F49-8041-6C67929333C8}"/>
              </a:ext>
            </a:extLst>
          </p:cNvPr>
          <p:cNvSpPr/>
          <p:nvPr userDrawn="1"/>
        </p:nvSpPr>
        <p:spPr>
          <a:xfrm>
            <a:off x="1" y="0"/>
            <a:ext cx="50343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44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478999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169307" y="2254827"/>
            <a:ext cx="4955894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EDB861A-AA5E-454A-A41D-D4824C884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84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73152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09728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1463040" indent="0">
              <a:spcBef>
                <a:spcPts val="0"/>
              </a:spcBef>
              <a:spcAft>
                <a:spcPts val="0"/>
              </a:spcAft>
              <a:buNone/>
              <a:defRPr>
                <a:latin typeface="Courier New" panose="02070309020205020404" pitchFamily="49" charset="0"/>
                <a:cs typeface="Courier New" panose="02070309020205020404" pitchFamily="49" charset="0"/>
              </a:defRPr>
            </a:lvl5pPr>
          </a:lstStyle>
          <a:p>
            <a:pPr lvl="0"/>
            <a:r>
              <a:rPr lang="en-US"/>
              <a:t>&lt;code examples&gt;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EFD1BD-01CC-4A4A-B6E4-2A6AA57D2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5E4F7E-9D5C-0647-AE44-C114E20D4B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68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4102100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622300"/>
            <a:ext cx="5168900" cy="6235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[Picture]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DC8AF6E-0E05-D04A-B789-036B46D4B7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51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E4C5EC-1910-DC4A-A86C-CB00410056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Fea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5900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5900" y="2933699"/>
            <a:ext cx="5012956" cy="32432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/>
          <p:nvPr userDrawn="1"/>
        </p:nvCxnSpPr>
        <p:spPr>
          <a:xfrm>
            <a:off x="6654800" y="2585027"/>
            <a:ext cx="5537200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344" y="1019068"/>
            <a:ext cx="8208144" cy="473618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560440" y="1297858"/>
            <a:ext cx="6248317" cy="3923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18B93AC-58B8-A243-B950-62C4AAB1EE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1A3B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2353583"/>
            <a:ext cx="5159829" cy="156527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9DE154A-C79F-0F47-91E0-C4490C2FE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0" y="719402"/>
            <a:ext cx="2257268" cy="87422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83517-6F39-774D-930D-AFDD4891821C}"/>
              </a:ext>
            </a:extLst>
          </p:cNvPr>
          <p:cNvSpPr/>
          <p:nvPr userDrawn="1"/>
        </p:nvSpPr>
        <p:spPr>
          <a:xfrm rot="20785132">
            <a:off x="7296447" y="-1107483"/>
            <a:ext cx="5959043" cy="8820185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8E1A8D-8B79-6646-A108-3735C332D570}"/>
              </a:ext>
            </a:extLst>
          </p:cNvPr>
          <p:cNvSpPr/>
          <p:nvPr userDrawn="1"/>
        </p:nvSpPr>
        <p:spPr>
          <a:xfrm rot="20785132">
            <a:off x="7374430" y="-452585"/>
            <a:ext cx="381222" cy="8820185"/>
          </a:xfrm>
          <a:prstGeom prst="rect">
            <a:avLst/>
          </a:prstGeom>
          <a:solidFill>
            <a:srgbClr val="1A3B5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26DB18-06AA-0541-90F5-5EEBDE0F82AE}"/>
              </a:ext>
            </a:extLst>
          </p:cNvPr>
          <p:cNvSpPr/>
          <p:nvPr userDrawn="1"/>
        </p:nvSpPr>
        <p:spPr>
          <a:xfrm rot="5400000" flipH="1">
            <a:off x="9218991" y="-3235706"/>
            <a:ext cx="182648" cy="6207652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4ABFB-C94B-8045-9556-45C4E7D1038F}"/>
              </a:ext>
            </a:extLst>
          </p:cNvPr>
          <p:cNvSpPr/>
          <p:nvPr userDrawn="1"/>
        </p:nvSpPr>
        <p:spPr>
          <a:xfrm rot="5400000" flipH="1">
            <a:off x="10053382" y="4717989"/>
            <a:ext cx="182648" cy="4538873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6351C-7F29-3C40-ABDA-9C808235A295}"/>
              </a:ext>
            </a:extLst>
          </p:cNvPr>
          <p:cNvSpPr/>
          <p:nvPr userDrawn="1"/>
        </p:nvSpPr>
        <p:spPr>
          <a:xfrm flipH="1">
            <a:off x="12252486" y="-40552"/>
            <a:ext cx="161656" cy="6936651"/>
          </a:xfrm>
          <a:prstGeom prst="rect">
            <a:avLst/>
          </a:prstGeom>
          <a:solidFill>
            <a:schemeClr val="accent1">
              <a:lumMod val="10000"/>
              <a:alpha val="661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4D7C28C-CA19-8449-8852-7FF0B7A46A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15883" y="4618041"/>
            <a:ext cx="3840460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C992668E-CFC3-D744-BBA3-1B3FCA29A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5881" y="5132643"/>
            <a:ext cx="3840461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25" name="Graphic 24" descr="User outline">
            <a:extLst>
              <a:ext uri="{FF2B5EF4-FFF2-40B4-BE49-F238E27FC236}">
                <a16:creationId xmlns:a16="http://schemas.microsoft.com/office/drawing/2014/main" id="{91A24D51-61CC-F542-810A-6A75C4C5D5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1483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3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Rep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3699667"/>
            <a:ext cx="9950450" cy="2574133"/>
          </a:xfrm>
        </p:spPr>
        <p:txBody>
          <a:bodyPr numCol="3" spcCol="914400">
            <a:normAutofit/>
          </a:bodyPr>
          <a:lstStyle>
            <a:lvl1pPr marL="0" indent="0">
              <a:buNone/>
              <a:defRPr sz="120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91B888-F47E-0947-8A3D-082607618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91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eature 3 (Present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79500" y="3699667"/>
            <a:ext cx="9950450" cy="25741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29678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10450" y="257174"/>
            <a:ext cx="3619500" cy="271065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[Picture]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1284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F2D4436-44AE-3143-AC2B-11CA662B48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499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002" y="262989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16" y="1494960"/>
            <a:ext cx="2220278" cy="45701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590" y="1494959"/>
            <a:ext cx="2220278" cy="45701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42" y="1494958"/>
            <a:ext cx="2220278" cy="45701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62642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1"/>
          </p:nvPr>
        </p:nvSpPr>
        <p:spPr>
          <a:xfrm>
            <a:off x="4585473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2"/>
          </p:nvPr>
        </p:nvSpPr>
        <p:spPr>
          <a:xfrm>
            <a:off x="7408304" y="6149339"/>
            <a:ext cx="2244921" cy="425450"/>
          </a:xfrm>
        </p:spPr>
        <p:txBody>
          <a:bodyPr anchor="b">
            <a:noAutofit/>
          </a:bodyPr>
          <a:lstStyle>
            <a:lvl1pPr marL="0" indent="0" algn="ctr">
              <a:buNone/>
              <a:defRPr sz="1200" b="0"/>
            </a:lvl1pPr>
            <a:lvl2pPr marL="365760" indent="0">
              <a:buNone/>
              <a:defRPr sz="1200"/>
            </a:lvl2pPr>
            <a:lvl3pPr marL="731520" indent="0">
              <a:buNone/>
              <a:defRPr sz="1200"/>
            </a:lvl3pPr>
            <a:lvl4pPr marL="1097280" indent="0">
              <a:buNone/>
              <a:defRPr sz="1200"/>
            </a:lvl4pPr>
            <a:lvl5pPr marL="146304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3B0ADFC-3D37-784D-B8C8-785BAA79A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9900" y="1830783"/>
            <a:ext cx="3683000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80" y="1666600"/>
            <a:ext cx="7573300" cy="43698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F8ABB40-865E-6D49-BA81-834ADEBCC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0A1E0A-EB4E-44B0-B59B-F33B2B0ECD5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32295" y="1894952"/>
            <a:ext cx="4044969" cy="408543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6814" y="0"/>
            <a:ext cx="9950450" cy="1085492"/>
          </a:xfrm>
        </p:spPr>
        <p:txBody>
          <a:bodyPr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4456" y="1283368"/>
            <a:ext cx="9399451" cy="542357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BDA3DA9-D2A9-D643-9D42-89F6D55D75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0775" y="82896"/>
            <a:ext cx="9950450" cy="1085492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79" y="1568796"/>
            <a:ext cx="8693954" cy="50165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1D42EDF-A695-0948-9D50-066248D12A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creenshot Exam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1485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900" y="92868"/>
            <a:ext cx="9950450" cy="11477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BD87C-C001-41F9-83C0-B2F7EEA1A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78" y="1578768"/>
            <a:ext cx="8892044" cy="5130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F0533F9-A4C1-AF4D-971C-116D4F51B5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3BE769F-B5D5-4386-9117-D4E89CC579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5325" y="695325"/>
            <a:ext cx="4640263" cy="55149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[Icon]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3198589-936B-4C71-9C7D-DC138C996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91939" y="2766218"/>
            <a:ext cx="6276644" cy="1325563"/>
          </a:xfrm>
        </p:spPr>
        <p:txBody>
          <a:bodyPr anchor="b" anchorCtr="0">
            <a:noAutofit/>
          </a:bodyPr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/>
              <a:t>[Section Title]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767EEA-301D-4909-8ECE-79411707884F}"/>
              </a:ext>
            </a:extLst>
          </p:cNvPr>
          <p:cNvCxnSpPr>
            <a:cxnSpLocks/>
          </p:cNvCxnSpPr>
          <p:nvPr/>
        </p:nvCxnSpPr>
        <p:spPr>
          <a:xfrm>
            <a:off x="5240741" y="4390126"/>
            <a:ext cx="7915701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5092700" y="4629151"/>
            <a:ext cx="7608888" cy="571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section detail]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6E8904-F15F-B945-BDC2-D21920DF9E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udit Content Blu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253693"/>
            <a:ext cx="8590556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2173184"/>
            <a:ext cx="10324354" cy="400377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0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1706256"/>
            <a:ext cx="5213684" cy="0"/>
          </a:xfrm>
          <a:prstGeom prst="line">
            <a:avLst/>
          </a:prstGeom>
          <a:ln w="38100">
            <a:solidFill>
              <a:srgbClr val="FE66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90654AD-21AB-B644-BFB5-6FD1BEF36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/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66044CB-2B1D-5B47-B8AC-67E61A8C4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5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710E25-E809-7243-9D58-76156D7B14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:a16="http://schemas.microsoft.com/office/drawing/2014/main" id="{669678ED-4BE6-5B40-B90A-F1DCBF910A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12" name="Graphic 11" descr="User outline">
            <a:extLst>
              <a:ext uri="{FF2B5EF4-FFF2-40B4-BE49-F238E27FC236}">
                <a16:creationId xmlns:a16="http://schemas.microsoft.com/office/drawing/2014/main" id="{16F1F9C0-9FF4-1C42-B1AF-8B998DD8A1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50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0"/>
            <a:ext cx="12192000" cy="389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16BAA2-D2A9-41F3-95FD-CF2425408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500" y="395864"/>
            <a:ext cx="5740400" cy="1325563"/>
          </a:xfrm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[Project Timeline]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5C0ADE-BEC0-4EF9-940B-819C4012F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0" y="4880767"/>
            <a:ext cx="2895600" cy="1532733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3A514D-6182-4329-9E1C-FC829807723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079500" y="4392721"/>
            <a:ext cx="2895600" cy="445980"/>
          </a:xfrm>
        </p:spPr>
        <p:txBody>
          <a:bodyPr numCol="1" spcCol="0">
            <a:normAutofit/>
          </a:bodyPr>
          <a:lstStyle>
            <a:lvl1pPr marL="0" indent="0">
              <a:buNone/>
              <a:defRPr sz="1200" b="1" i="0" cap="none" baseline="0">
                <a:solidFill>
                  <a:schemeClr val="bg1"/>
                </a:solidFill>
              </a:defRPr>
            </a:lvl1pPr>
            <a:lvl2pPr marL="365760" indent="0"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[Month ‘00]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24B124-5939-4171-A913-0DC15A929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500" y="2120900"/>
            <a:ext cx="1308100" cy="1308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[Icon Placeholder]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1C8171-8A51-4EF6-B972-D1F39BFEA51F}"/>
              </a:ext>
            </a:extLst>
          </p:cNvPr>
          <p:cNvSpPr/>
          <p:nvPr userDrawn="1"/>
        </p:nvSpPr>
        <p:spPr>
          <a:xfrm>
            <a:off x="0" y="3700046"/>
            <a:ext cx="12192000" cy="152400"/>
          </a:xfrm>
          <a:prstGeom prst="rect">
            <a:avLst/>
          </a:prstGeom>
          <a:solidFill>
            <a:srgbClr val="FE663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C64A0CB-E75E-714A-BC58-3F69C0356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1A1F2BD8-B17D-4C47-BCFB-F86D2036E6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[Screenshot / large picture]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1EC6F63-E3D5-9140-9893-1635237DE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49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F1D04-C19A-4063-AAB0-AD957B1E70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584" y="1132464"/>
            <a:ext cx="4102100" cy="1325563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584" y="3429000"/>
            <a:ext cx="4102100" cy="274796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585027"/>
            <a:ext cx="521368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-60961"/>
            <a:ext cx="6156960" cy="6992983"/>
          </a:xfrm>
          <a:ln w="6350">
            <a:solidFill>
              <a:schemeClr val="tx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[Screenshot / large picture]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B3BB582-98F5-C94D-801A-E7A0735DC3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0474" y="6281931"/>
            <a:ext cx="1060932" cy="4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521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7415" y="699330"/>
            <a:ext cx="4294606" cy="1325563"/>
          </a:xfrm>
        </p:spPr>
        <p:txBody>
          <a:bodyPr wrap="none" anchor="b" anchorCtr="0">
            <a:normAutofit/>
          </a:bodyPr>
          <a:lstStyle>
            <a:lvl1pPr>
              <a:defRPr sz="7500"/>
            </a:lvl1pPr>
          </a:lstStyle>
          <a:p>
            <a:r>
              <a:rPr lang="en-US"/>
              <a:t>[Contents]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6BDF93-DBE6-4985-9AF8-29A2553848CD}"/>
              </a:ext>
            </a:extLst>
          </p:cNvPr>
          <p:cNvCxnSpPr>
            <a:cxnSpLocks/>
          </p:cNvCxnSpPr>
          <p:nvPr userDrawn="1"/>
        </p:nvCxnSpPr>
        <p:spPr>
          <a:xfrm>
            <a:off x="0" y="2151893"/>
            <a:ext cx="5213684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3DEC458-5D80-4297-BD94-822086139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11" y="2999873"/>
            <a:ext cx="4732422" cy="317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  <a:defRPr lang="en-US" dirty="0"/>
            </a:lvl1pPr>
            <a:lvl2pPr marL="822960" indent="-457200">
              <a:spcBef>
                <a:spcPts val="0"/>
              </a:spcBef>
              <a:buClr>
                <a:schemeClr val="tx1"/>
              </a:buClr>
              <a:buFont typeface="+mj-lt"/>
              <a:buAutoNum type="alphaUcPeriod"/>
              <a:defRPr lang="en-US" dirty="0"/>
            </a:lvl2pPr>
            <a:lvl3pPr marL="118872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3pPr>
            <a:lvl4pPr marL="155448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4pPr>
            <a:lvl5pPr marL="1920240" indent="-457200">
              <a:spcBef>
                <a:spcPts val="0"/>
              </a:spcBef>
              <a:buClr>
                <a:schemeClr val="tx1"/>
              </a:buClr>
              <a:buFont typeface="+mj-lt"/>
              <a:buAutoNum type="romanUcPeriod"/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F7C2E0-25BB-2B4C-949F-6FBCA3E367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7632" y="6272460"/>
            <a:ext cx="1283288" cy="4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0F5B4-39D8-4129-9214-8F3393F6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365125"/>
            <a:ext cx="10058400" cy="1325563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B8B1-BEA4-400F-985B-DEF0895F418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254827"/>
            <a:ext cx="10058400" cy="3922136"/>
          </a:xfrm>
        </p:spPr>
        <p:txBody>
          <a:bodyPr numCol="1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C5D4B8B4-D064-49FF-8181-6F2F29C7CF9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476375" cy="6858000"/>
          </a:xfrm>
          <a:custGeom>
            <a:avLst/>
            <a:gdLst>
              <a:gd name="T0" fmla="*/ 0 w 930"/>
              <a:gd name="T1" fmla="*/ 0 h 4320"/>
              <a:gd name="T2" fmla="*/ 0 w 930"/>
              <a:gd name="T3" fmla="*/ 4320 h 4320"/>
              <a:gd name="T4" fmla="*/ 137 w 930"/>
              <a:gd name="T5" fmla="*/ 4320 h 4320"/>
              <a:gd name="T6" fmla="*/ 296 w 930"/>
              <a:gd name="T7" fmla="*/ 737 h 4320"/>
              <a:gd name="T8" fmla="*/ 296 w 930"/>
              <a:gd name="T9" fmla="*/ 737 h 4320"/>
              <a:gd name="T10" fmla="*/ 296 w 930"/>
              <a:gd name="T11" fmla="*/ 737 h 4320"/>
              <a:gd name="T12" fmla="*/ 296 w 930"/>
              <a:gd name="T13" fmla="*/ 737 h 4320"/>
              <a:gd name="T14" fmla="*/ 299 w 930"/>
              <a:gd name="T15" fmla="*/ 696 h 4320"/>
              <a:gd name="T16" fmla="*/ 307 w 930"/>
              <a:gd name="T17" fmla="*/ 658 h 4320"/>
              <a:gd name="T18" fmla="*/ 316 w 930"/>
              <a:gd name="T19" fmla="*/ 623 h 4320"/>
              <a:gd name="T20" fmla="*/ 327 w 930"/>
              <a:gd name="T21" fmla="*/ 593 h 4320"/>
              <a:gd name="T22" fmla="*/ 341 w 930"/>
              <a:gd name="T23" fmla="*/ 564 h 4320"/>
              <a:gd name="T24" fmla="*/ 354 w 930"/>
              <a:gd name="T25" fmla="*/ 542 h 4320"/>
              <a:gd name="T26" fmla="*/ 367 w 930"/>
              <a:gd name="T27" fmla="*/ 521 h 4320"/>
              <a:gd name="T28" fmla="*/ 380 w 930"/>
              <a:gd name="T29" fmla="*/ 504 h 4320"/>
              <a:gd name="T30" fmla="*/ 930 w 930"/>
              <a:gd name="T31" fmla="*/ 0 h 4320"/>
              <a:gd name="T32" fmla="*/ 0 w 930"/>
              <a:gd name="T3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30" h="4320">
                <a:moveTo>
                  <a:pt x="0" y="0"/>
                </a:moveTo>
                <a:lnTo>
                  <a:pt x="0" y="4320"/>
                </a:lnTo>
                <a:lnTo>
                  <a:pt x="137" y="4320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6" y="737"/>
                </a:lnTo>
                <a:lnTo>
                  <a:pt x="299" y="696"/>
                </a:lnTo>
                <a:lnTo>
                  <a:pt x="307" y="658"/>
                </a:lnTo>
                <a:lnTo>
                  <a:pt x="316" y="623"/>
                </a:lnTo>
                <a:lnTo>
                  <a:pt x="327" y="593"/>
                </a:lnTo>
                <a:lnTo>
                  <a:pt x="341" y="564"/>
                </a:lnTo>
                <a:lnTo>
                  <a:pt x="354" y="542"/>
                </a:lnTo>
                <a:lnTo>
                  <a:pt x="367" y="521"/>
                </a:lnTo>
                <a:lnTo>
                  <a:pt x="380" y="504"/>
                </a:lnTo>
                <a:lnTo>
                  <a:pt x="93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4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760AB4-C667-0C4A-8F50-1DF0C3F6F6D4}"/>
              </a:ext>
            </a:extLst>
          </p:cNvPr>
          <p:cNvSpPr/>
          <p:nvPr userDrawn="1"/>
        </p:nvSpPr>
        <p:spPr>
          <a:xfrm>
            <a:off x="-66261" y="3946568"/>
            <a:ext cx="12324522" cy="3103562"/>
          </a:xfrm>
          <a:prstGeom prst="rect">
            <a:avLst/>
          </a:prstGeom>
          <a:solidFill>
            <a:srgbClr val="1A3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6AB78-4592-2941-894F-7686F347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343" y="1672684"/>
            <a:ext cx="5381050" cy="1964748"/>
          </a:xfrm>
        </p:spPr>
        <p:txBody>
          <a:bodyPr anchor="b">
            <a:normAutofit/>
          </a:bodyPr>
          <a:lstStyle>
            <a:lvl1pPr>
              <a:defRPr sz="4800" b="1" i="0">
                <a:solidFill>
                  <a:srgbClr val="3877B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76E8658-0FAF-774C-87A9-7AA4E9DD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93" y="1198279"/>
            <a:ext cx="7061204" cy="706120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081D44-91E6-A045-861F-0348210A6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4343" y="399324"/>
            <a:ext cx="2260229" cy="87074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8CD563B8-9D34-DE4B-9511-868DB976E2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14285" y="4618041"/>
            <a:ext cx="3942057" cy="369459"/>
          </a:xfrm>
        </p:spPr>
        <p:txBody>
          <a:bodyPr>
            <a:noAutofit/>
          </a:bodyPr>
          <a:lstStyle>
            <a:lvl1pPr marL="0" indent="0" algn="l">
              <a:buNone/>
              <a:defRPr sz="2000" b="0" i="0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15" name="Text Placeholder 26">
            <a:extLst>
              <a:ext uri="{FF2B5EF4-FFF2-40B4-BE49-F238E27FC236}">
                <a16:creationId xmlns:a16="http://schemas.microsoft.com/office/drawing/2014/main" id="{79E38193-CC8D-6847-AC32-38019B61AC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14285" y="5132643"/>
            <a:ext cx="3942057" cy="422275"/>
          </a:xfrm>
        </p:spPr>
        <p:txBody>
          <a:bodyPr>
            <a:normAutofit/>
          </a:bodyPr>
          <a:lstStyle>
            <a:lvl1pPr marL="0" indent="0">
              <a:buNone/>
              <a:defRPr sz="1600" b="0" i="1">
                <a:solidFill>
                  <a:srgbClr val="D4E6F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pic>
        <p:nvPicPr>
          <p:cNvPr id="16" name="Graphic 15" descr="User outline">
            <a:extLst>
              <a:ext uri="{FF2B5EF4-FFF2-40B4-BE49-F238E27FC236}">
                <a16:creationId xmlns:a16="http://schemas.microsoft.com/office/drawing/2014/main" id="{26026E31-AB6E-8340-8261-80152C94919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9885" y="458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6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67419"/>
            <a:ext cx="4237794" cy="3451891"/>
          </a:xfrm>
        </p:spPr>
        <p:txBody>
          <a:bodyPr anchor="b">
            <a:normAutofit/>
          </a:bodyPr>
          <a:lstStyle>
            <a:lvl1pPr algn="l">
              <a:defRPr sz="55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810325"/>
            <a:ext cx="12192000" cy="20476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6716068" y="0"/>
            <a:ext cx="3504378" cy="5625296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5421275" y="1624205"/>
            <a:ext cx="6298092" cy="4001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137" y="1433191"/>
            <a:ext cx="8048625" cy="4748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882360" y="0"/>
            <a:ext cx="2604304" cy="6858000"/>
          </a:xfrm>
          <a:prstGeom prst="rect">
            <a:avLst/>
          </a:prstGeom>
          <a:solidFill>
            <a:srgbClr val="F9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55636"/>
            <a:ext cx="12192000" cy="21023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1AB9A-FDEA-4284-9A29-96F36D8BEA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0532" y="1103251"/>
            <a:ext cx="5751924" cy="3451891"/>
          </a:xfrm>
        </p:spPr>
        <p:txBody>
          <a:bodyPr anchor="b">
            <a:normAutofit/>
          </a:bodyPr>
          <a:lstStyle>
            <a:lvl1pPr algn="l">
              <a:defRPr sz="5500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[Click to edit Master title style]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C854E8-C2B0-48CB-B2DE-E631AC5E03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532" y="5117011"/>
            <a:ext cx="3345656" cy="369459"/>
          </a:xfrm>
        </p:spPr>
        <p:txBody>
          <a:bodyPr>
            <a:normAutofit/>
          </a:bodyPr>
          <a:lstStyle>
            <a:lvl1pPr marL="0" indent="0" algn="l">
              <a:buNone/>
              <a:defRPr sz="15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[</a:t>
            </a:r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r>
              <a:rPr lang="en-US"/>
              <a:t>]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C86F298-D7E2-4FBE-82F0-236545856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532" y="5529967"/>
            <a:ext cx="3345656" cy="422275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>
                <a:solidFill>
                  <a:schemeClr val="bg1"/>
                </a:solidFill>
              </a:defRPr>
            </a:lvl2pPr>
            <a:lvl3pPr marL="731520" indent="0">
              <a:buNone/>
              <a:defRPr>
                <a:solidFill>
                  <a:schemeClr val="bg1"/>
                </a:solidFill>
              </a:defRPr>
            </a:lvl3pPr>
            <a:lvl4pPr marL="1097280" indent="0">
              <a:buNone/>
              <a:defRPr>
                <a:solidFill>
                  <a:schemeClr val="bg1"/>
                </a:solidFill>
              </a:defRPr>
            </a:lvl4pPr>
            <a:lvl5pPr marL="14630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[Job title]</a:t>
            </a:r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D82B087F-9B39-4634-A2AD-3D2D0D736FC7}"/>
              </a:ext>
            </a:extLst>
          </p:cNvPr>
          <p:cNvSpPr>
            <a:spLocks/>
          </p:cNvSpPr>
          <p:nvPr userDrawn="1"/>
        </p:nvSpPr>
        <p:spPr bwMode="auto">
          <a:xfrm flipV="1">
            <a:off x="-11576" y="4667693"/>
            <a:ext cx="12292315" cy="87942"/>
          </a:xfrm>
          <a:custGeom>
            <a:avLst/>
            <a:gdLst>
              <a:gd name="T0" fmla="*/ 7680 w 7680"/>
              <a:gd name="T1" fmla="*/ 16 h 32"/>
              <a:gd name="T2" fmla="*/ 7680 w 7680"/>
              <a:gd name="T3" fmla="*/ 16 h 32"/>
              <a:gd name="T4" fmla="*/ 7655 w 7680"/>
              <a:gd name="T5" fmla="*/ 0 h 32"/>
              <a:gd name="T6" fmla="*/ 0 w 7680"/>
              <a:gd name="T7" fmla="*/ 0 h 32"/>
              <a:gd name="T8" fmla="*/ 0 w 7680"/>
              <a:gd name="T9" fmla="*/ 32 h 32"/>
              <a:gd name="T10" fmla="*/ 7675 w 7680"/>
              <a:gd name="T11" fmla="*/ 32 h 32"/>
              <a:gd name="T12" fmla="*/ 7680 w 7680"/>
              <a:gd name="T13" fmla="*/ 16 h 32"/>
              <a:gd name="connsiteX0" fmla="*/ 9852 w 10000"/>
              <a:gd name="connsiteY0" fmla="*/ 6562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52 w 10000"/>
              <a:gd name="connsiteY6" fmla="*/ 6562 h 10000"/>
              <a:gd name="connsiteX0" fmla="*/ 9875 w 10000"/>
              <a:gd name="connsiteY0" fmla="*/ 4479 h 10000"/>
              <a:gd name="connsiteX1" fmla="*/ 10000 w 10000"/>
              <a:gd name="connsiteY1" fmla="*/ 5000 h 10000"/>
              <a:gd name="connsiteX2" fmla="*/ 9967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10000 h 10000"/>
              <a:gd name="connsiteX5" fmla="*/ 9993 w 10000"/>
              <a:gd name="connsiteY5" fmla="*/ 10000 h 10000"/>
              <a:gd name="connsiteX6" fmla="*/ 9875 w 10000"/>
              <a:gd name="connsiteY6" fmla="*/ 4479 h 10000"/>
              <a:gd name="connsiteX0" fmla="*/ 9993 w 10736"/>
              <a:gd name="connsiteY0" fmla="*/ 10000 h 10000"/>
              <a:gd name="connsiteX1" fmla="*/ 10000 w 10736"/>
              <a:gd name="connsiteY1" fmla="*/ 5000 h 10000"/>
              <a:gd name="connsiteX2" fmla="*/ 9967 w 10736"/>
              <a:gd name="connsiteY2" fmla="*/ 0 h 10000"/>
              <a:gd name="connsiteX3" fmla="*/ 0 w 10736"/>
              <a:gd name="connsiteY3" fmla="*/ 0 h 10000"/>
              <a:gd name="connsiteX4" fmla="*/ 0 w 10736"/>
              <a:gd name="connsiteY4" fmla="*/ 10000 h 10000"/>
              <a:gd name="connsiteX5" fmla="*/ 9993 w 10736"/>
              <a:gd name="connsiteY5" fmla="*/ 10000 h 10000"/>
              <a:gd name="connsiteX0" fmla="*/ 9993 w 10022"/>
              <a:gd name="connsiteY0" fmla="*/ 10000 h 10541"/>
              <a:gd name="connsiteX1" fmla="*/ 10000 w 10022"/>
              <a:gd name="connsiteY1" fmla="*/ 5000 h 10541"/>
              <a:gd name="connsiteX2" fmla="*/ 9967 w 10022"/>
              <a:gd name="connsiteY2" fmla="*/ 0 h 10541"/>
              <a:gd name="connsiteX3" fmla="*/ 0 w 10022"/>
              <a:gd name="connsiteY3" fmla="*/ 0 h 10541"/>
              <a:gd name="connsiteX4" fmla="*/ 0 w 10022"/>
              <a:gd name="connsiteY4" fmla="*/ 10000 h 10541"/>
              <a:gd name="connsiteX5" fmla="*/ 9993 w 10022"/>
              <a:gd name="connsiteY5" fmla="*/ 10000 h 10541"/>
              <a:gd name="connsiteX0" fmla="*/ 9993 w 10736"/>
              <a:gd name="connsiteY0" fmla="*/ 10000 h 10962"/>
              <a:gd name="connsiteX1" fmla="*/ 10000 w 10736"/>
              <a:gd name="connsiteY1" fmla="*/ 5000 h 10962"/>
              <a:gd name="connsiteX2" fmla="*/ 9967 w 10736"/>
              <a:gd name="connsiteY2" fmla="*/ 0 h 10962"/>
              <a:gd name="connsiteX3" fmla="*/ 0 w 10736"/>
              <a:gd name="connsiteY3" fmla="*/ 0 h 10962"/>
              <a:gd name="connsiteX4" fmla="*/ 0 w 10736"/>
              <a:gd name="connsiteY4" fmla="*/ 10000 h 10962"/>
              <a:gd name="connsiteX5" fmla="*/ 9993 w 10736"/>
              <a:gd name="connsiteY5" fmla="*/ 10000 h 10962"/>
              <a:gd name="connsiteX0" fmla="*/ 9993 w 10736"/>
              <a:gd name="connsiteY0" fmla="*/ 10000 h 10740"/>
              <a:gd name="connsiteX1" fmla="*/ 10000 w 10736"/>
              <a:gd name="connsiteY1" fmla="*/ 5000 h 10740"/>
              <a:gd name="connsiteX2" fmla="*/ 9967 w 10736"/>
              <a:gd name="connsiteY2" fmla="*/ 0 h 10740"/>
              <a:gd name="connsiteX3" fmla="*/ 0 w 10736"/>
              <a:gd name="connsiteY3" fmla="*/ 0 h 10740"/>
              <a:gd name="connsiteX4" fmla="*/ 0 w 10736"/>
              <a:gd name="connsiteY4" fmla="*/ 10000 h 10740"/>
              <a:gd name="connsiteX5" fmla="*/ 9993 w 10736"/>
              <a:gd name="connsiteY5" fmla="*/ 10000 h 10740"/>
              <a:gd name="connsiteX0" fmla="*/ 9993 w 10000"/>
              <a:gd name="connsiteY0" fmla="*/ 10000 h 10740"/>
              <a:gd name="connsiteX1" fmla="*/ 10000 w 10000"/>
              <a:gd name="connsiteY1" fmla="*/ 5000 h 10740"/>
              <a:gd name="connsiteX2" fmla="*/ 9967 w 10000"/>
              <a:gd name="connsiteY2" fmla="*/ 0 h 10740"/>
              <a:gd name="connsiteX3" fmla="*/ 0 w 10000"/>
              <a:gd name="connsiteY3" fmla="*/ 0 h 10740"/>
              <a:gd name="connsiteX4" fmla="*/ 0 w 10000"/>
              <a:gd name="connsiteY4" fmla="*/ 10000 h 10740"/>
              <a:gd name="connsiteX5" fmla="*/ 9993 w 10000"/>
              <a:gd name="connsiteY5" fmla="*/ 10000 h 10740"/>
              <a:gd name="connsiteX0" fmla="*/ 9993 w 9993"/>
              <a:gd name="connsiteY0" fmla="*/ 10000 h 10740"/>
              <a:gd name="connsiteX1" fmla="*/ 9812 w 9993"/>
              <a:gd name="connsiteY1" fmla="*/ 3958 h 10740"/>
              <a:gd name="connsiteX2" fmla="*/ 9967 w 9993"/>
              <a:gd name="connsiteY2" fmla="*/ 0 h 10740"/>
              <a:gd name="connsiteX3" fmla="*/ 0 w 9993"/>
              <a:gd name="connsiteY3" fmla="*/ 0 h 10740"/>
              <a:gd name="connsiteX4" fmla="*/ 0 w 9993"/>
              <a:gd name="connsiteY4" fmla="*/ 10000 h 10740"/>
              <a:gd name="connsiteX5" fmla="*/ 9993 w 9993"/>
              <a:gd name="connsiteY5" fmla="*/ 10000 h 10740"/>
              <a:gd name="connsiteX0" fmla="*/ 10000 w 10010"/>
              <a:gd name="connsiteY0" fmla="*/ 9311 h 10000"/>
              <a:gd name="connsiteX1" fmla="*/ 10010 w 10010"/>
              <a:gd name="connsiteY1" fmla="*/ 4170 h 10000"/>
              <a:gd name="connsiteX2" fmla="*/ 9974 w 10010"/>
              <a:gd name="connsiteY2" fmla="*/ 0 h 10000"/>
              <a:gd name="connsiteX3" fmla="*/ 0 w 10010"/>
              <a:gd name="connsiteY3" fmla="*/ 0 h 10000"/>
              <a:gd name="connsiteX4" fmla="*/ 0 w 10010"/>
              <a:gd name="connsiteY4" fmla="*/ 9311 h 10000"/>
              <a:gd name="connsiteX5" fmla="*/ 10000 w 10010"/>
              <a:gd name="connsiteY5" fmla="*/ 931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10" h="10000">
                <a:moveTo>
                  <a:pt x="10000" y="9311"/>
                </a:moveTo>
                <a:cubicBezTo>
                  <a:pt x="9998" y="9506"/>
                  <a:pt x="10014" y="5722"/>
                  <a:pt x="10010" y="4170"/>
                </a:cubicBezTo>
                <a:cubicBezTo>
                  <a:pt x="9999" y="2618"/>
                  <a:pt x="9985" y="1552"/>
                  <a:pt x="9974" y="0"/>
                </a:cubicBezTo>
                <a:lnTo>
                  <a:pt x="0" y="0"/>
                </a:lnTo>
                <a:lnTo>
                  <a:pt x="0" y="9311"/>
                </a:lnTo>
                <a:cubicBezTo>
                  <a:pt x="1666" y="10863"/>
                  <a:pt x="4999" y="9311"/>
                  <a:pt x="10000" y="93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377396" y="1951151"/>
            <a:ext cx="3572255" cy="4906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ho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57" y="673355"/>
            <a:ext cx="4135262" cy="62725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8611" y="469528"/>
            <a:ext cx="5267461" cy="6040193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457200" rtlCol="0" anchor="ctr"/>
          <a:lstStyle/>
          <a:p>
            <a:endParaRPr lang="en-US" sz="2400">
              <a:solidFill>
                <a:schemeClr val="bg1"/>
              </a:solidFill>
              <a:ea typeface="Roboto Slab" charset="0"/>
              <a:cs typeface="Roboto Slab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714" y="4426217"/>
            <a:ext cx="3391550" cy="375091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29728" y="1414272"/>
            <a:ext cx="2926080" cy="301194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[Insert Avatar Picture]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498336" y="14813"/>
            <a:ext cx="5388864" cy="959168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20000"/>
                    <a:lumOff val="8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[Name]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/>
          </p:nvPr>
        </p:nvSpPr>
        <p:spPr>
          <a:xfrm>
            <a:off x="780288" y="694944"/>
            <a:ext cx="4925568" cy="56296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457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7283566" y="-528034"/>
            <a:ext cx="4029565" cy="6383841"/>
            <a:chOff x="7852246" y="-8205"/>
            <a:chExt cx="4029565" cy="6383841"/>
          </a:xfrm>
        </p:grpSpPr>
        <p:sp>
          <p:nvSpPr>
            <p:cNvPr id="3" name="Rounded Rectangle 2"/>
            <p:cNvSpPr/>
            <p:nvPr/>
          </p:nvSpPr>
          <p:spPr>
            <a:xfrm>
              <a:off x="8732614" y="1487176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8933505" y="0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10566669" y="1478971"/>
              <a:ext cx="401781" cy="1264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0767560" y="-8205"/>
              <a:ext cx="0" cy="1471808"/>
            </a:xfrm>
            <a:prstGeom prst="line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7852246" y="1550388"/>
              <a:ext cx="4029565" cy="4825248"/>
              <a:chOff x="8182988" y="1595007"/>
              <a:chExt cx="3376612" cy="404336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182988" y="1595007"/>
                <a:ext cx="3376612" cy="4043362"/>
              </a:xfrm>
              <a:prstGeom prst="rect">
                <a:avLst/>
              </a:prstGeom>
              <a:solidFill>
                <a:schemeClr val="accent1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349770" y="1762558"/>
                <a:ext cx="3043237" cy="3700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516364" y="1930109"/>
                <a:ext cx="2705194" cy="3375749"/>
              </a:xfrm>
              <a:prstGeom prst="rect">
                <a:avLst/>
              </a:prstGeom>
              <a:gradFill flip="none" rotWithShape="1">
                <a:gsLst>
                  <a:gs pos="44000">
                    <a:schemeClr val="bg1"/>
                  </a:gs>
                  <a:gs pos="88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952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03447" y="365125"/>
            <a:ext cx="6212454" cy="132556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[First Name] [Last Name]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0"/>
          </p:nvPr>
        </p:nvSpPr>
        <p:spPr>
          <a:xfrm>
            <a:off x="503238" y="2171700"/>
            <a:ext cx="6212872" cy="41529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65760" indent="0">
              <a:buNone/>
              <a:defRPr/>
            </a:lvl2pPr>
            <a:lvl3pPr marL="731520" indent="0">
              <a:buNone/>
              <a:defRPr/>
            </a:lvl3pPr>
            <a:lvl4pPr marL="1097280" indent="0">
              <a:buNone/>
              <a:defRPr/>
            </a:lvl4pPr>
            <a:lvl5pPr marL="14630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8816C4D-C074-46E9-95BD-C9631EDBDD1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81409" y="1430461"/>
            <a:ext cx="3228311" cy="40285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[Insert Avatar Picture]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696672-4053-40B2-8D5A-353AB704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5125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[Click to edit Master title style]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9E07F-966D-40C4-889D-88FA8BC1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54827"/>
            <a:ext cx="10058400" cy="3922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825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5" r:id="rId2"/>
    <p:sldLayoutId id="2147483740" r:id="rId3"/>
    <p:sldLayoutId id="2147483741" r:id="rId4"/>
    <p:sldLayoutId id="2147483746" r:id="rId5"/>
    <p:sldLayoutId id="2147483727" r:id="rId6"/>
    <p:sldLayoutId id="2147483724" r:id="rId7"/>
    <p:sldLayoutId id="2147483732" r:id="rId8"/>
    <p:sldLayoutId id="2147483712" r:id="rId9"/>
    <p:sldLayoutId id="2147483729" r:id="rId10"/>
    <p:sldLayoutId id="2147483730" r:id="rId11"/>
    <p:sldLayoutId id="2147483731" r:id="rId12"/>
    <p:sldLayoutId id="2147483721" r:id="rId13"/>
    <p:sldLayoutId id="2147483681" r:id="rId14"/>
    <p:sldLayoutId id="2147483723" r:id="rId15"/>
    <p:sldLayoutId id="2147483714" r:id="rId16"/>
    <p:sldLayoutId id="2147483713" r:id="rId17"/>
    <p:sldLayoutId id="2147483742" r:id="rId18"/>
    <p:sldLayoutId id="2147483719" r:id="rId19"/>
    <p:sldLayoutId id="2147483650" r:id="rId20"/>
    <p:sldLayoutId id="2147483679" r:id="rId21"/>
    <p:sldLayoutId id="2147483747" r:id="rId22"/>
    <p:sldLayoutId id="2147483743" r:id="rId23"/>
    <p:sldLayoutId id="2147483744" r:id="rId24"/>
    <p:sldLayoutId id="2147483666" r:id="rId25"/>
    <p:sldLayoutId id="2147483662" r:id="rId26"/>
    <p:sldLayoutId id="2147483651" r:id="rId27"/>
    <p:sldLayoutId id="2147483692" r:id="rId28"/>
    <p:sldLayoutId id="2147483706" r:id="rId29"/>
    <p:sldLayoutId id="2147483653" r:id="rId30"/>
    <p:sldLayoutId id="2147483674" r:id="rId31"/>
    <p:sldLayoutId id="2147483684" r:id="rId32"/>
    <p:sldLayoutId id="2147483685" r:id="rId33"/>
    <p:sldLayoutId id="2147483688" r:id="rId34"/>
    <p:sldLayoutId id="2147483689" r:id="rId35"/>
    <p:sldLayoutId id="2147483686" r:id="rId36"/>
    <p:sldLayoutId id="2147483696" r:id="rId37"/>
    <p:sldLayoutId id="2147483702" r:id="rId38"/>
    <p:sldLayoutId id="2147483655" r:id="rId39"/>
    <p:sldLayoutId id="2147483718" r:id="rId40"/>
    <p:sldLayoutId id="2147483658" r:id="rId41"/>
    <p:sldLayoutId id="2147483659" r:id="rId42"/>
    <p:sldLayoutId id="2147483736" r:id="rId43"/>
    <p:sldLayoutId id="2147483739" r:id="rId4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6576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Wingdings" panose="05000000000000000000" pitchFamily="2" charset="2"/>
        <a:buChar char="§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3152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09728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46304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indent="-36576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Clr>
          <a:schemeClr val="accent4"/>
        </a:buClr>
        <a:buFont typeface="HGGothicE" panose="020B0909000000000000" pitchFamily="49" charset="-128"/>
        <a:buChar char="-"/>
        <a:defRPr sz="24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ePacielloGroup/JISpeak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368EE50C-1076-4C66-B3FD-1742C2179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686" y="606611"/>
            <a:ext cx="6334058" cy="298961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75000"/>
                  </a:schemeClr>
                </a:solidFill>
              </a:rPr>
              <a:t>JAWS Inspect Onboarding:</a:t>
            </a:r>
            <a:br>
              <a:rPr lang="en-US">
                <a:solidFill>
                  <a:schemeClr val="tx1">
                    <a:lumMod val="75000"/>
                  </a:schemeClr>
                </a:solidFill>
              </a:rPr>
            </a:br>
            <a:r>
              <a:rPr lang="en-US" b="0">
                <a:solidFill>
                  <a:schemeClr val="tx1">
                    <a:lumMod val="75000"/>
                  </a:schemeClr>
                </a:solidFill>
              </a:rPr>
              <a:t>Taking A Bite Out Of JAWS Testing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B1514D8-7DC4-B448-8E5B-A3C7BC3F9F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4285" y="4748668"/>
            <a:ext cx="3942057" cy="369459"/>
          </a:xfrm>
        </p:spPr>
        <p:txBody>
          <a:bodyPr>
            <a:no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Mike DeSorda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F9E71-8A5A-DE47-9BA1-5FBE77AB2F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Customer Success Manager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DE373D3-D2D7-C040-9210-AEBA3CF90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56" y="606611"/>
            <a:ext cx="2930391" cy="890696"/>
          </a:xfrm>
          <a:prstGeom prst="rect">
            <a:avLst/>
          </a:prstGeom>
          <a:ln w="31750">
            <a:noFill/>
          </a:ln>
        </p:spPr>
      </p:pic>
    </p:spTree>
    <p:extLst>
      <p:ext uri="{BB962C8B-B14F-4D97-AF65-F5344CB8AC3E}">
        <p14:creationId xmlns:p14="http://schemas.microsoft.com/office/powerpoint/2010/main" val="206284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254827"/>
            <a:ext cx="4092055" cy="392213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A clear visual illustration of what screenreader experience on your site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No need for screenreading expertise to read and understand reports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26021"/>
            <a:ext cx="9783170" cy="122535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Issues Clearly Shown</a:t>
            </a:r>
          </a:p>
        </p:txBody>
      </p:sp>
      <p:pic>
        <p:nvPicPr>
          <p:cNvPr id="6" name="Picture 5" descr="Social media icons in JAWS Inspect Full Page Report.">
            <a:extLst>
              <a:ext uri="{FF2B5EF4-FFF2-40B4-BE49-F238E27FC236}">
                <a16:creationId xmlns:a16="http://schemas.microsoft.com/office/drawing/2014/main" id="{E17E3EA6-3BFB-4432-A4B0-C46DBCD3D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08" y="2371269"/>
            <a:ext cx="5046662" cy="3388999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5106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54827"/>
            <a:ext cx="8377452" cy="130723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Run the same report on one element on the page (smaller condensed report for a single element)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26021"/>
            <a:ext cx="9783170" cy="118441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Element Under Mouse Report</a:t>
            </a:r>
          </a:p>
        </p:txBody>
      </p:sp>
      <p:pic>
        <p:nvPicPr>
          <p:cNvPr id="7" name="Picture 6" descr="JAWS Inspect context menu, Element Under Mouse Report highlighted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827" y="3562066"/>
            <a:ext cx="6374345" cy="2180236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7110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No need to try and locate an element with JAWS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Stay within your current browser tab, can help when troubleshooting individual components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26021"/>
            <a:ext cx="9783170" cy="1170767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Element Properties</a:t>
            </a:r>
          </a:p>
        </p:txBody>
      </p:sp>
      <p:pic>
        <p:nvPicPr>
          <p:cNvPr id="9" name="Picture 8" descr="JAWS Inspect context menu, Element Properties highligh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68" y="4103127"/>
            <a:ext cx="6063263" cy="2073836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97386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2254826"/>
            <a:ext cx="5729785" cy="3845723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/>
              <a:t>Speech output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Extra information supplied by JAWS to the user in Bold, Italic format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Screenshot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Code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Navigate the DOM tree and find the same information for parent elements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27546"/>
            <a:ext cx="9783170" cy="132383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Focus on the Element</a:t>
            </a:r>
          </a:p>
        </p:txBody>
      </p:sp>
      <p:pic>
        <p:nvPicPr>
          <p:cNvPr id="4" name="Picture 3" descr="Element Properties Modal">
            <a:extLst>
              <a:ext uri="{FF2B5EF4-FFF2-40B4-BE49-F238E27FC236}">
                <a16:creationId xmlns:a16="http://schemas.microsoft.com/office/drawing/2014/main" id="{3978A66D-BDE5-4E10-AD57-313D6CA03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843" y="2254826"/>
            <a:ext cx="3579127" cy="358674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01403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B540-A965-4506-B4DC-6D832CE83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4173941" cy="3922136"/>
          </a:xfrm>
        </p:spPr>
        <p:txBody>
          <a:bodyPr/>
          <a:lstStyle/>
          <a:p>
            <a:r>
              <a:rPr lang="en-US"/>
              <a:t>Provides a linear view of JAWS speech, reflecting the content order on the page. </a:t>
            </a:r>
          </a:p>
          <a:p>
            <a:r>
              <a:rPr lang="en-US"/>
              <a:t>Compare the JAWS output to the source to spot differences or elements that are not spoken. 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8C8E4-9B32-49A7-9E93-8C43ABBD8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26021"/>
            <a:ext cx="9783170" cy="122535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Say All Report</a:t>
            </a:r>
            <a:endParaRPr lang="en-US" i="1">
              <a:solidFill>
                <a:schemeClr val="bg1"/>
              </a:solidFill>
            </a:endParaRPr>
          </a:p>
        </p:txBody>
      </p:sp>
      <p:pic>
        <p:nvPicPr>
          <p:cNvPr id="2052" name="Picture 4" descr="JAWS Inspect Say All report showing missing alt text on an image element.">
            <a:extLst>
              <a:ext uri="{FF2B5EF4-FFF2-40B4-BE49-F238E27FC236}">
                <a16:creationId xmlns:a16="http://schemas.microsoft.com/office/drawing/2014/main" id="{AF9E8B4B-F42F-49B6-BE90-AE0E7FD95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549" r="29549"/>
          <a:stretch/>
        </p:blipFill>
        <p:spPr bwMode="auto">
          <a:xfrm>
            <a:off x="4094329" y="2254827"/>
            <a:ext cx="6894394" cy="390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2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0B540-A965-4506-B4DC-6D832CE83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54827"/>
            <a:ext cx="4501488" cy="3922136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Provides a live log of JAWS Speech. </a:t>
            </a:r>
          </a:p>
          <a:p>
            <a:r>
              <a:rPr lang="en-US"/>
              <a:t>Pause and restart sessions to capture just the part of the page or application that you want. </a:t>
            </a:r>
          </a:p>
          <a:p>
            <a:r>
              <a:rPr lang="en-US"/>
              <a:t>Log speech for workflows or specific tasks. </a:t>
            </a:r>
          </a:p>
          <a:p>
            <a:r>
              <a:rPr lang="en-US"/>
              <a:t>Useful for testing HTML content, web apps, and PDF documents.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8C8E4-9B32-49A7-9E93-8C43ABBD8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Testing With The Speech Viewer</a:t>
            </a:r>
          </a:p>
        </p:txBody>
      </p:sp>
      <p:pic>
        <p:nvPicPr>
          <p:cNvPr id="3074" name="Picture 2" descr="JAWS Inspect popup for a form">
            <a:extLst>
              <a:ext uri="{FF2B5EF4-FFF2-40B4-BE49-F238E27FC236}">
                <a16:creationId xmlns:a16="http://schemas.microsoft.com/office/drawing/2014/main" id="{C20C3BEB-3023-45D2-8D8C-9624A970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12" y="2485056"/>
            <a:ext cx="6044106" cy="299765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205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432532-EFE4-4635-847F-984DE4BAC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10479207" cy="3922136"/>
          </a:xfrm>
        </p:spPr>
        <p:txBody>
          <a:bodyPr/>
          <a:lstStyle/>
          <a:p>
            <a:r>
              <a:rPr lang="en-US">
                <a:hlinkClick r:id="rId3"/>
              </a:rPr>
              <a:t>JISpeak</a:t>
            </a:r>
            <a:r>
              <a:rPr lang="en-US"/>
              <a:t> automatically stops and starts speech capturing</a:t>
            </a:r>
          </a:p>
          <a:p>
            <a:r>
              <a:rPr lang="en-US"/>
              <a:t>Automatically saves speech transcript</a:t>
            </a:r>
          </a:p>
          <a:p>
            <a:r>
              <a:rPr lang="en-US"/>
              <a:t>Helpful for running with automated test scripts of web content</a:t>
            </a:r>
          </a:p>
          <a:p>
            <a:r>
              <a:rPr lang="en-US"/>
              <a:t>Use hotkeys to “start” and “stop” recording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D0F63-7E8E-4455-B3E8-8939380E6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JISpeak</a:t>
            </a:r>
            <a:r>
              <a:rPr lang="en-US"/>
              <a:t> for Automated </a:t>
            </a:r>
            <a:br>
              <a:rPr lang="en-US"/>
            </a:br>
            <a:r>
              <a:rPr lang="en-US"/>
              <a:t>Speech Viewer Testing</a:t>
            </a:r>
          </a:p>
        </p:txBody>
      </p:sp>
    </p:spTree>
    <p:extLst>
      <p:ext uri="{BB962C8B-B14F-4D97-AF65-F5344CB8AC3E}">
        <p14:creationId xmlns:p14="http://schemas.microsoft.com/office/powerpoint/2010/main" val="2524066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254827"/>
            <a:ext cx="10752162" cy="392213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Rapidly test ARIA Live regions without using a screen reader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Helpful for testing error messaging in forms that use ARIA Live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Capture updated screenreader output in real-time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ARIA Live</a:t>
            </a:r>
          </a:p>
        </p:txBody>
      </p:sp>
      <p:pic>
        <p:nvPicPr>
          <p:cNvPr id="4" name="Picture 3" descr="ARIA Live dialog and website behind dialog">
            <a:extLst>
              <a:ext uri="{FF2B5EF4-FFF2-40B4-BE49-F238E27FC236}">
                <a16:creationId xmlns:a16="http://schemas.microsoft.com/office/drawing/2014/main" id="{27603082-1AD8-44AD-9D46-BC16FCA0B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33" y="4211756"/>
            <a:ext cx="7258335" cy="2332345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67371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99" y="2254826"/>
            <a:ext cx="8904515" cy="4044373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300" b="1"/>
              <a:t>Does JAWS Inspect require JAWS to be installed or running on the machine?</a:t>
            </a:r>
          </a:p>
          <a:p>
            <a:pPr marL="731520" lvl="2" indent="0">
              <a:buNone/>
            </a:pPr>
            <a:r>
              <a:rPr lang="en-US" sz="2300"/>
              <a:t>No, it is a completely standalone application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b="1"/>
              <a:t> Which browsers does JAWS Inspect support?</a:t>
            </a:r>
          </a:p>
          <a:p>
            <a:pPr marL="731520" lvl="2" indent="0">
              <a:buNone/>
            </a:pPr>
            <a:r>
              <a:rPr lang="en-US" sz="2300"/>
              <a:t>Microsoft Edge, Chrome, FireFox, and Internet Explorer 11</a:t>
            </a:r>
            <a:endParaRPr lang="en-GB" sz="2300"/>
          </a:p>
          <a:p>
            <a:pPr marL="457200" lvl="0" indent="-457200">
              <a:buFont typeface="+mj-lt"/>
              <a:buAutoNum type="arabicPeriod"/>
            </a:pPr>
            <a:r>
              <a:rPr lang="en-US" sz="2300" b="1"/>
              <a:t> Which operating systems are supported?</a:t>
            </a:r>
          </a:p>
          <a:p>
            <a:pPr marL="731520" lvl="2" indent="0">
              <a:buNone/>
            </a:pPr>
            <a:r>
              <a:rPr lang="en-US" sz="2300"/>
              <a:t>Effectively the same as JAWS, so Windows based operating systems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300" b="1"/>
              <a:t> Does JAWS Inspect identify compliance failures?</a:t>
            </a:r>
          </a:p>
          <a:p>
            <a:pPr marL="731520" lvl="2" indent="0">
              <a:buNone/>
            </a:pPr>
            <a:r>
              <a:rPr lang="en-US" sz="2300"/>
              <a:t>JAWS Inspect will provide a report of what JAWS users will experience on your site but does not identify code level issues</a:t>
            </a:r>
            <a:r>
              <a:rPr lang="en-US" sz="1800"/>
              <a:t>.</a:t>
            </a:r>
            <a:r>
              <a:rPr lang="en-US"/>
              <a:t> 		</a:t>
            </a: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FAQs</a:t>
            </a:r>
          </a:p>
        </p:txBody>
      </p:sp>
    </p:spTree>
    <p:extLst>
      <p:ext uri="{BB962C8B-B14F-4D97-AF65-F5344CB8AC3E}">
        <p14:creationId xmlns:p14="http://schemas.microsoft.com/office/powerpoint/2010/main" val="1719953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53226"/>
            <a:ext cx="10776857" cy="4015345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 startAt="5"/>
            </a:pPr>
            <a:r>
              <a:rPr lang="en-US" sz="1600" b="1"/>
              <a:t>What is the sales model?</a:t>
            </a:r>
          </a:p>
          <a:p>
            <a:pPr marL="731520" lvl="2" indent="0">
              <a:buNone/>
            </a:pPr>
            <a:r>
              <a:rPr lang="en-US" sz="1600"/>
              <a:t>JAWS Inspect is an annual, subscription-based license.</a:t>
            </a:r>
          </a:p>
          <a:p>
            <a:pPr lvl="0">
              <a:buFont typeface="+mj-lt"/>
              <a:buAutoNum type="arabicPeriod" startAt="5"/>
            </a:pPr>
            <a:r>
              <a:rPr lang="en-US" sz="1600" b="1"/>
              <a:t>What license types are available?</a:t>
            </a:r>
          </a:p>
          <a:p>
            <a:pPr marL="731520" lvl="2" indent="0">
              <a:buNone/>
            </a:pPr>
            <a:r>
              <a:rPr lang="en-US" sz="1600"/>
              <a:t>Workstation (seat based) and Network (concurrent). </a:t>
            </a:r>
          </a:p>
          <a:p>
            <a:pPr lvl="0">
              <a:buFont typeface="+mj-lt"/>
              <a:buAutoNum type="arabicPeriod" startAt="5"/>
            </a:pPr>
            <a:r>
              <a:rPr lang="en-US" sz="1600" b="1"/>
              <a:t>Do I have to pay for upgrades?</a:t>
            </a:r>
          </a:p>
          <a:p>
            <a:pPr marL="731520" lvl="2" indent="0">
              <a:buNone/>
            </a:pPr>
            <a:r>
              <a:rPr lang="en-US" sz="1600"/>
              <a:t>Upgrades are provided free of charge for current customers during the active subscription period. </a:t>
            </a:r>
          </a:p>
          <a:p>
            <a:pPr lvl="0">
              <a:buFont typeface="+mj-lt"/>
              <a:buAutoNum type="arabicPeriod" startAt="5"/>
            </a:pPr>
            <a:r>
              <a:rPr lang="en-US" sz="1600" b="1"/>
              <a:t>How is JAWS Inspect installed?</a:t>
            </a:r>
          </a:p>
          <a:p>
            <a:pPr marL="731520" lvl="2" indent="0">
              <a:buNone/>
            </a:pPr>
            <a:r>
              <a:rPr lang="en-US" sz="1600"/>
              <a:t>After purchase, our Sales team will provide you with a serial number, </a:t>
            </a:r>
            <a:br>
              <a:rPr lang="en-US" sz="1600"/>
            </a:br>
            <a:r>
              <a:rPr lang="en-US" sz="1600"/>
              <a:t>authentication code and download link for the product</a:t>
            </a:r>
            <a:r>
              <a:rPr lang="en-US" sz="1600" b="1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FAQ Continued</a:t>
            </a:r>
          </a:p>
        </p:txBody>
      </p:sp>
    </p:spTree>
    <p:extLst>
      <p:ext uri="{BB962C8B-B14F-4D97-AF65-F5344CB8AC3E}">
        <p14:creationId xmlns:p14="http://schemas.microsoft.com/office/powerpoint/2010/main" val="240055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F0B24-CCAC-4044-A69A-FB48044F3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993" y="274321"/>
            <a:ext cx="7778127" cy="2750660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EB4D00"/>
                </a:solidFill>
              </a:rPr>
              <a:t>Obstacles When Conducting</a:t>
            </a:r>
            <a:br>
              <a:rPr lang="en-US" sz="4800">
                <a:solidFill>
                  <a:srgbClr val="EB4D00"/>
                </a:solidFill>
              </a:rPr>
            </a:br>
            <a:r>
              <a:rPr lang="en-US" sz="4800">
                <a:solidFill>
                  <a:srgbClr val="EB4D00"/>
                </a:solidFill>
              </a:rPr>
              <a:t>Manual Accessibility Testing</a:t>
            </a:r>
          </a:p>
        </p:txBody>
      </p:sp>
      <p:pic>
        <p:nvPicPr>
          <p:cNvPr id="3" name="Picture 2" descr="Illustration of three technicians in suits and ties jumping over red and white striped hurdles.">
            <a:extLst>
              <a:ext uri="{FF2B5EF4-FFF2-40B4-BE49-F238E27FC236}">
                <a16:creationId xmlns:a16="http://schemas.microsoft.com/office/drawing/2014/main" id="{DDE8975E-F830-43B5-972C-CDBDB2588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993" y="3738171"/>
            <a:ext cx="3244007" cy="2162671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92E29CAB-BB12-F148-98D0-007F58B5FD40}"/>
              </a:ext>
            </a:extLst>
          </p:cNvPr>
          <p:cNvSpPr/>
          <p:nvPr/>
        </p:nvSpPr>
        <p:spPr>
          <a:xfrm>
            <a:off x="4478618" y="2834640"/>
            <a:ext cx="7468403" cy="3066202"/>
          </a:xfrm>
          <a:prstGeom prst="parallelogram">
            <a:avLst>
              <a:gd name="adj" fmla="val 0"/>
            </a:avLst>
          </a:prstGeom>
          <a:solidFill>
            <a:srgbClr val="3877B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3877BB"/>
              </a:buClr>
            </a:pPr>
            <a:r>
              <a:rPr lang="en-US" sz="2000" b="1">
                <a:solidFill>
                  <a:srgbClr val="1A3B5B"/>
                </a:solidFill>
              </a:rPr>
              <a:t>Screen Readers are rich in features for end users, not applicable to testers:</a:t>
            </a:r>
            <a:br>
              <a:rPr lang="en-US" b="1">
                <a:solidFill>
                  <a:srgbClr val="1A3B5B"/>
                </a:solidFill>
              </a:rPr>
            </a:br>
            <a:endParaRPr lang="en-US" b="1">
              <a:solidFill>
                <a:srgbClr val="1A3B5B"/>
              </a:solidFill>
            </a:endParaRPr>
          </a:p>
          <a:p>
            <a:pPr marL="800100" lvl="1" indent="-342900">
              <a:buClr>
                <a:srgbClr val="3877BB"/>
              </a:buClr>
              <a:buFont typeface="+mj-lt"/>
              <a:buAutoNum type="arabicParenR"/>
            </a:pPr>
            <a:r>
              <a:rPr lang="en-US">
                <a:solidFill>
                  <a:srgbClr val="1A3B5B"/>
                </a:solidFill>
              </a:rPr>
              <a:t>Steep learning curve to configure and operate -- many keyboard shortcuts.</a:t>
            </a:r>
          </a:p>
          <a:p>
            <a:pPr marL="800100" lvl="1" indent="-342900">
              <a:buClr>
                <a:srgbClr val="3877BB"/>
              </a:buClr>
              <a:buFont typeface="+mj-lt"/>
              <a:buAutoNum type="arabicParenR"/>
            </a:pPr>
            <a:r>
              <a:rPr lang="en-US">
                <a:solidFill>
                  <a:srgbClr val="1A3B5B"/>
                </a:solidFill>
              </a:rPr>
              <a:t>Manually file bugs for tracking with only voice output</a:t>
            </a:r>
          </a:p>
          <a:p>
            <a:pPr marL="800100" lvl="1" indent="-342900">
              <a:buClr>
                <a:srgbClr val="3877BB"/>
              </a:buClr>
              <a:buFont typeface="+mj-lt"/>
              <a:buAutoNum type="arabicParenR"/>
            </a:pPr>
            <a:r>
              <a:rPr lang="en-US">
                <a:solidFill>
                  <a:srgbClr val="1A3B5B"/>
                </a:solidFill>
              </a:rPr>
              <a:t>Challenging to collect consistent, reliable results</a:t>
            </a:r>
          </a:p>
          <a:p>
            <a:pPr marL="800100" lvl="1" indent="-342900">
              <a:buClr>
                <a:srgbClr val="3877BB"/>
              </a:buClr>
              <a:buFont typeface="+mj-lt"/>
              <a:buAutoNum type="arabicParenR"/>
            </a:pPr>
            <a:r>
              <a:rPr lang="en-US">
                <a:solidFill>
                  <a:srgbClr val="1A3B5B"/>
                </a:solidFill>
              </a:rPr>
              <a:t>Difficult to multi-task using synthetic speech</a:t>
            </a:r>
          </a:p>
        </p:txBody>
      </p:sp>
    </p:spTree>
    <p:extLst>
      <p:ext uri="{BB962C8B-B14F-4D97-AF65-F5344CB8AC3E}">
        <p14:creationId xmlns:p14="http://schemas.microsoft.com/office/powerpoint/2010/main" val="3385420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Streamline manual testing process to uncover accessibility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x-none"/>
              <a:t>Rapid rollout</a:t>
            </a:r>
            <a:r>
              <a:rPr lang="ga-IE"/>
              <a:t> with</a:t>
            </a:r>
            <a:r>
              <a:rPr lang="x-none"/>
              <a:t> </a:t>
            </a:r>
            <a:r>
              <a:rPr lang="ga-IE"/>
              <a:t>l</a:t>
            </a:r>
            <a:r>
              <a:rPr lang="x-none"/>
              <a:t>imited training require</a:t>
            </a:r>
            <a:r>
              <a:rPr lang="en-US"/>
              <a:t>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Easily export data to CSV or JSON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Track and remediate usability defects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Provide consistent results between sighted testers and savvy end users.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Increase ability to test more content (time is money!)</a:t>
            </a:r>
          </a:p>
        </p:txBody>
      </p:sp>
    </p:spTree>
    <p:extLst>
      <p:ext uri="{BB962C8B-B14F-4D97-AF65-F5344CB8AC3E}">
        <p14:creationId xmlns:p14="http://schemas.microsoft.com/office/powerpoint/2010/main" val="3749122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8E0838-431D-ED42-973B-2400F03E26B6}"/>
              </a:ext>
            </a:extLst>
          </p:cNvPr>
          <p:cNvSpPr txBox="1">
            <a:spLocks/>
          </p:cNvSpPr>
          <p:nvPr/>
        </p:nvSpPr>
        <p:spPr>
          <a:xfrm>
            <a:off x="2636200" y="1254444"/>
            <a:ext cx="6919600" cy="198587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</a:t>
            </a:r>
          </a:p>
        </p:txBody>
      </p:sp>
      <p:pic>
        <p:nvPicPr>
          <p:cNvPr id="3" name="Graphic 2" descr="Badge Question Mark with solid fill">
            <a:extLst>
              <a:ext uri="{FF2B5EF4-FFF2-40B4-BE49-F238E27FC236}">
                <a16:creationId xmlns:a16="http://schemas.microsoft.com/office/drawing/2014/main" id="{1D4C300E-A5ED-4842-B7E9-2AC4ADC22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5457" y="3018971"/>
            <a:ext cx="2881086" cy="288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1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759" y="365126"/>
            <a:ext cx="11118077" cy="1181664"/>
          </a:xfrm>
        </p:spPr>
        <p:txBody>
          <a:bodyPr>
            <a:noAutofit/>
          </a:bodyPr>
          <a:lstStyle/>
          <a:p>
            <a:r>
              <a:rPr lang="en-US"/>
              <a:t>Building An Inclusive Bridge Between Assistive Technology and Manual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433" y="2230841"/>
            <a:ext cx="10692213" cy="3418523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>JAWS Inspect vastly simplifies accessibility and JAWS compatibility testing.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>No synthetic speech or the complex feature set of the end-user product for the sighted developer or tester.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>Fully accessible for vision impaired users to communicate with sighted peers.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1">
                    <a:lumMod val="25000"/>
                  </a:schemeClr>
                </a:solidFill>
              </a:rPr>
              <a:t>Uses transcripts of JAWS output to quickly diagnose issues and share them easily across quality control and compliance systems.</a:t>
            </a:r>
          </a:p>
        </p:txBody>
      </p:sp>
    </p:spTree>
    <p:extLst>
      <p:ext uri="{BB962C8B-B14F-4D97-AF65-F5344CB8AC3E}">
        <p14:creationId xmlns:p14="http://schemas.microsoft.com/office/powerpoint/2010/main" val="4937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65125"/>
            <a:ext cx="8889999" cy="1325563"/>
          </a:xfrm>
        </p:spPr>
        <p:txBody>
          <a:bodyPr>
            <a:normAutofit/>
          </a:bodyPr>
          <a:lstStyle/>
          <a:p>
            <a:r>
              <a:rPr lang="en-US" sz="600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54827"/>
            <a:ext cx="10922950" cy="3922136"/>
          </a:xfrm>
        </p:spPr>
        <p:txBody>
          <a:bodyPr>
            <a:normAutofit fontScale="92500"/>
          </a:bodyPr>
          <a:lstStyle/>
          <a:p>
            <a:pPr lvl="0">
              <a:buFont typeface="Arial"/>
              <a:buChar char="•"/>
            </a:pPr>
            <a:r>
              <a:rPr lang="ga-IE"/>
              <a:t>Simplifies </a:t>
            </a:r>
            <a:r>
              <a:rPr lang="en-US"/>
              <a:t>assistive technology </a:t>
            </a:r>
            <a:r>
              <a:rPr lang="x-none"/>
              <a:t>use for </a:t>
            </a:r>
            <a:r>
              <a:rPr lang="ga-IE"/>
              <a:t>testers</a:t>
            </a:r>
            <a:endParaRPr lang="en-GB"/>
          </a:p>
          <a:p>
            <a:pPr lvl="0">
              <a:buFont typeface="Arial"/>
              <a:buChar char="•"/>
            </a:pPr>
            <a:r>
              <a:rPr lang="x-none"/>
              <a:t>Text transcript of JAWS output for use in bug tracking and compliance programs</a:t>
            </a:r>
            <a:endParaRPr lang="en-US"/>
          </a:p>
          <a:p>
            <a:pPr lvl="0">
              <a:buFont typeface="Arial"/>
              <a:buChar char="•"/>
            </a:pPr>
            <a:r>
              <a:rPr lang="en-US"/>
              <a:t>Mouse and/or keyboard interface</a:t>
            </a:r>
            <a:endParaRPr lang="en-GB"/>
          </a:p>
          <a:p>
            <a:pPr lvl="0">
              <a:buFont typeface="Arial"/>
              <a:buChar char="•"/>
            </a:pPr>
            <a:r>
              <a:rPr lang="ga-IE"/>
              <a:t>Real-time </a:t>
            </a:r>
            <a:r>
              <a:rPr lang="x-none"/>
              <a:t>identification of issues</a:t>
            </a:r>
            <a:endParaRPr lang="en-GB"/>
          </a:p>
          <a:p>
            <a:pPr lvl="0">
              <a:buFont typeface="Arial"/>
              <a:buChar char="•"/>
            </a:pPr>
            <a:r>
              <a:rPr lang="x-none"/>
              <a:t>Rapid rollout</a:t>
            </a:r>
            <a:r>
              <a:rPr lang="ga-IE"/>
              <a:t> with</a:t>
            </a:r>
            <a:r>
              <a:rPr lang="x-none"/>
              <a:t> </a:t>
            </a:r>
            <a:r>
              <a:rPr lang="ga-IE"/>
              <a:t>l</a:t>
            </a:r>
            <a:r>
              <a:rPr lang="x-none"/>
              <a:t>imited training required</a:t>
            </a:r>
            <a:endParaRPr lang="en-GB"/>
          </a:p>
          <a:p>
            <a:pPr>
              <a:buFont typeface="Arial"/>
              <a:buChar char="•"/>
            </a:pPr>
            <a:r>
              <a:rPr lang="en-US"/>
              <a:t>Demonstrates immediate impact of accessibility on users</a:t>
            </a:r>
          </a:p>
          <a:p>
            <a:pPr>
              <a:buFont typeface="Arial"/>
              <a:buChar char="•"/>
            </a:pPr>
            <a:endParaRPr lang="en-US"/>
          </a:p>
        </p:txBody>
      </p:sp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D1DA6BB4-315F-4E44-A4B5-C3CAA69BA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9086" y="441500"/>
            <a:ext cx="1531258" cy="153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83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81FE9A9-F647-4830-8E76-41C9A3430F00}"/>
              </a:ext>
            </a:extLst>
          </p:cNvPr>
          <p:cNvSpPr txBox="1">
            <a:spLocks/>
          </p:cNvSpPr>
          <p:nvPr/>
        </p:nvSpPr>
        <p:spPr>
          <a:xfrm>
            <a:off x="9336031" y="9030"/>
            <a:ext cx="28448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246867F-6595-443E-AD17-F58BF3F8E1D9}" type="slidenum">
              <a:rPr lang="en-US" altLang="en-US" smtClean="0"/>
              <a:pPr algn="r">
                <a:defRPr/>
              </a:pPr>
              <a:t>5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C7A59-76E6-4EEE-B91F-5957B9EE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365125"/>
            <a:ext cx="4983356" cy="1582207"/>
          </a:xfrm>
        </p:spPr>
        <p:txBody>
          <a:bodyPr>
            <a:normAutofit fontScale="90000"/>
          </a:bodyPr>
          <a:lstStyle/>
          <a:p>
            <a:r>
              <a:rPr lang="en-US" sz="6000"/>
              <a:t>Launching JAWS Inspect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1E5C64-4DCB-45B1-9F4D-9316BA3CF00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marL="342900" lvl="0" indent="-342900">
              <a:buClr>
                <a:srgbClr val="EB4D00"/>
              </a:buClr>
              <a:buFont typeface="+mj-lt"/>
              <a:buAutoNum type="arabicPeriod"/>
            </a:pPr>
            <a:r>
              <a:rPr lang="en-US" sz="2000">
                <a:solidFill>
                  <a:schemeClr val="accent1">
                    <a:lumMod val="10000"/>
                  </a:schemeClr>
                </a:solidFill>
              </a:rPr>
              <a:t>Standard Windows application that can be ran on stand-alone Windows Machines, servers, and Macs via a Windows VM.  Client responsible to set up the W VM; </a:t>
            </a:r>
            <a:r>
              <a:rPr lang="en-US" sz="2000" err="1">
                <a:solidFill>
                  <a:schemeClr val="accent1">
                    <a:lumMod val="10000"/>
                  </a:schemeClr>
                </a:solidFill>
              </a:rPr>
              <a:t>TPGi</a:t>
            </a:r>
            <a:r>
              <a:rPr lang="en-US" sz="2000">
                <a:solidFill>
                  <a:schemeClr val="accent1">
                    <a:lumMod val="10000"/>
                  </a:schemeClr>
                </a:solidFill>
              </a:rPr>
              <a:t> can support install as needed.</a:t>
            </a:r>
            <a:endParaRPr lang="en-GB" sz="2000">
              <a:solidFill>
                <a:schemeClr val="accent1">
                  <a:lumMod val="10000"/>
                </a:schemeClr>
              </a:solidFill>
            </a:endParaRPr>
          </a:p>
          <a:p>
            <a:pPr marL="342900" lvl="0" indent="-342900">
              <a:buClr>
                <a:srgbClr val="EB4D00"/>
              </a:buClr>
              <a:buFont typeface="+mj-lt"/>
              <a:buAutoNum type="arabicPeriod"/>
            </a:pPr>
            <a:r>
              <a:rPr lang="en-US" sz="2000">
                <a:solidFill>
                  <a:schemeClr val="accent1">
                    <a:lumMod val="10000"/>
                  </a:schemeClr>
                </a:solidFill>
              </a:rPr>
              <a:t>Launch it from the Start menu or a program shortcut on a desktop</a:t>
            </a:r>
            <a:endParaRPr lang="en-GB" sz="200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3" name="Picture 2" descr="Windows Start menu with JAWS Inspect icon highlighted. ">
            <a:extLst>
              <a:ext uri="{FF2B5EF4-FFF2-40B4-BE49-F238E27FC236}">
                <a16:creationId xmlns:a16="http://schemas.microsoft.com/office/drawing/2014/main" id="{0BC5D19C-B0BA-4AB7-86FF-70F583918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701040"/>
            <a:ext cx="3071201" cy="5327594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7" name="Graphic 6" descr="Rocket with solid fill">
            <a:extLst>
              <a:ext uri="{FF2B5EF4-FFF2-40B4-BE49-F238E27FC236}">
                <a16:creationId xmlns:a16="http://schemas.microsoft.com/office/drawing/2014/main" id="{7421F1F9-9DE2-8247-AB3C-4BF97469E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9756" y="701040"/>
            <a:ext cx="1157514" cy="115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B571E08-30F8-4DE3-A3DC-79E90BF8B455}"/>
              </a:ext>
            </a:extLst>
          </p:cNvPr>
          <p:cNvSpPr txBox="1">
            <a:spLocks/>
          </p:cNvSpPr>
          <p:nvPr/>
        </p:nvSpPr>
        <p:spPr>
          <a:xfrm>
            <a:off x="9336031" y="9030"/>
            <a:ext cx="28448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246867F-6595-443E-AD17-F58BF3F8E1D9}" type="slidenum">
              <a:rPr lang="en-US" altLang="en-US" smtClean="0"/>
              <a:pPr algn="r">
                <a:defRPr/>
              </a:pPr>
              <a:t>6</a:t>
            </a:fld>
            <a:endParaRPr lang="en-US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2C7A59-76E6-4EEE-B91F-5957B9EE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668" y="440424"/>
            <a:ext cx="5084956" cy="1582207"/>
          </a:xfrm>
        </p:spPr>
        <p:txBody>
          <a:bodyPr>
            <a:normAutofit fontScale="90000"/>
          </a:bodyPr>
          <a:lstStyle/>
          <a:p>
            <a:r>
              <a:rPr lang="en-US" sz="6000"/>
              <a:t>Using JAWS Inspect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1E5C64-4DCB-45B1-9F4D-9316BA3CF00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342900" indent="-342900">
              <a:buClr>
                <a:srgbClr val="EB4D00"/>
              </a:buClr>
              <a:buFont typeface="+mj-lt"/>
              <a:buAutoNum type="arabicPeriod"/>
            </a:pPr>
            <a:r>
              <a:rPr lang="en-US" sz="2000"/>
              <a:t>The only persistence of JAWS Inspect you will see is a system tray icon</a:t>
            </a:r>
          </a:p>
          <a:p>
            <a:pPr marL="342900" indent="-342900">
              <a:buClr>
                <a:srgbClr val="EB4D00"/>
              </a:buClr>
              <a:buFont typeface="+mj-lt"/>
              <a:buAutoNum type="arabicPeriod"/>
            </a:pPr>
            <a:r>
              <a:rPr lang="en-US" sz="2000"/>
              <a:t>To launch JAWS Inspect, hold down your CTRL key and right-click the mouse (or use the context menu key)</a:t>
            </a:r>
          </a:p>
          <a:p>
            <a:pPr marL="342900" indent="-342900">
              <a:buClr>
                <a:srgbClr val="EB4D00"/>
              </a:buClr>
              <a:buFont typeface="+mj-lt"/>
              <a:buAutoNum type="arabicPeriod"/>
            </a:pPr>
            <a:r>
              <a:rPr lang="en-US" sz="2000"/>
              <a:t>The JAWS Inspect menu will appear on the current page in your browser</a:t>
            </a:r>
          </a:p>
        </p:txBody>
      </p:sp>
      <p:pic>
        <p:nvPicPr>
          <p:cNvPr id="4" name="Picture 3" descr="Windows System tray icon with JAWS Inspect icon selected">
            <a:extLst>
              <a:ext uri="{FF2B5EF4-FFF2-40B4-BE49-F238E27FC236}">
                <a16:creationId xmlns:a16="http://schemas.microsoft.com/office/drawing/2014/main" id="{479525E1-1D13-439A-8E57-B109003CC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964" y="1362114"/>
            <a:ext cx="3728189" cy="1582207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graphicFrame>
        <p:nvGraphicFramePr>
          <p:cNvPr id="6" name="Object 5" descr="JAWS Inspect context menu.">
            <a:extLst>
              <a:ext uri="{FF2B5EF4-FFF2-40B4-BE49-F238E27FC236}">
                <a16:creationId xmlns:a16="http://schemas.microsoft.com/office/drawing/2014/main" id="{9EEDFC93-A385-499E-8030-CD04A63FF3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398255"/>
              </p:ext>
            </p:extLst>
          </p:nvPr>
        </p:nvGraphicFramePr>
        <p:xfrm>
          <a:off x="7950398" y="3429000"/>
          <a:ext cx="3309319" cy="20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6095160" imgH="3771360" progId="">
                  <p:embed/>
                </p:oleObj>
              </mc:Choice>
              <mc:Fallback>
                <p:oleObj r:id="rId4" imgW="6095160" imgH="3771360" progId="">
                  <p:embed/>
                  <p:pic>
                    <p:nvPicPr>
                      <p:cNvPr id="6" name="Object 5" descr="JAWS Inspect context menu.">
                        <a:extLst>
                          <a:ext uri="{FF2B5EF4-FFF2-40B4-BE49-F238E27FC236}">
                            <a16:creationId xmlns:a16="http://schemas.microsoft.com/office/drawing/2014/main" id="{9EEDFC93-A385-499E-8030-CD04A63FF3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50398" y="3429000"/>
                        <a:ext cx="3309319" cy="2048175"/>
                      </a:xfrm>
                      <a:prstGeom prst="rect">
                        <a:avLst/>
                      </a:prstGeom>
                      <a:ln w="12700">
                        <a:solidFill>
                          <a:srgbClr val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89038F99-0CB6-8349-BED1-14145F3FE5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8680" y="426911"/>
            <a:ext cx="1458633" cy="145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78773"/>
            <a:ext cx="5429533" cy="125895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Full Page Report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066800" y="2384521"/>
            <a:ext cx="3082119" cy="3922136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2000"/>
              <a:t>The full report details the JAWS speech output for a single page.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Organized by </a:t>
            </a:r>
            <a:br>
              <a:rPr lang="en-US" sz="2000"/>
            </a:br>
            <a:r>
              <a:rPr lang="en-US" sz="2000"/>
              <a:t>element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/>
              <a:t>Easy export to CSV or JSON</a:t>
            </a:r>
          </a:p>
        </p:txBody>
      </p:sp>
      <p:pic>
        <p:nvPicPr>
          <p:cNvPr id="9" name="Picture 8" descr="JAWS Inspect Full Page Report">
            <a:extLst>
              <a:ext uri="{FF2B5EF4-FFF2-40B4-BE49-F238E27FC236}">
                <a16:creationId xmlns:a16="http://schemas.microsoft.com/office/drawing/2014/main" id="{34975500-1411-4A25-8ADD-A7E2225E2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182" y="2384521"/>
            <a:ext cx="4799991" cy="366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8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12008" y="184665"/>
            <a:ext cx="10069723" cy="1547014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View JAWS Output for HTML Elements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E54803-F4E6-46FF-9BF1-780C219CA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95770"/>
            <a:ext cx="3614383" cy="426880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/>
              <a:t>View JAWS Speech output (green/italic text indicates screen reader extra verbosity)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200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/>
              <a:t>Screenshot of relative element location</a:t>
            </a:r>
            <a:br>
              <a:rPr lang="en-US" sz="2000"/>
            </a:br>
            <a:endParaRPr lang="en-US" sz="200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GB" sz="2000"/>
              <a:t>Element ID</a:t>
            </a:r>
          </a:p>
        </p:txBody>
      </p:sp>
      <p:pic>
        <p:nvPicPr>
          <p:cNvPr id="2" name="Picture 1" descr="Full page report, links section expanded.">
            <a:extLst>
              <a:ext uri="{FF2B5EF4-FFF2-40B4-BE49-F238E27FC236}">
                <a16:creationId xmlns:a16="http://schemas.microsoft.com/office/drawing/2014/main" id="{02D02DCD-F8D1-4053-8325-5262E3BCE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75" y="2371157"/>
            <a:ext cx="6613297" cy="24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7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477B49-1255-4C55-9824-EE19CEF1C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254827"/>
            <a:ext cx="10370025" cy="1443716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/>
              <a:t>View code snippet of each element as well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799" y="207663"/>
            <a:ext cx="10506501" cy="14437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View Code Snippet for Single Elements</a:t>
            </a:r>
          </a:p>
        </p:txBody>
      </p:sp>
      <p:pic>
        <p:nvPicPr>
          <p:cNvPr id="3" name="Picture 2" descr="Code snippet modal.">
            <a:extLst>
              <a:ext uri="{FF2B5EF4-FFF2-40B4-BE49-F238E27FC236}">
                <a16:creationId xmlns:a16="http://schemas.microsoft.com/office/drawing/2014/main" id="{36F9B43A-5462-46C4-BB12-82652B867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222" y="4092694"/>
            <a:ext cx="9414682" cy="12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5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G Colors">
      <a:dk1>
        <a:srgbClr val="1C75BC"/>
      </a:dk1>
      <a:lt1>
        <a:srgbClr val="FFFFFF"/>
      </a:lt1>
      <a:dk2>
        <a:srgbClr val="666666"/>
      </a:dk2>
      <a:lt2>
        <a:srgbClr val="FCB316"/>
      </a:lt2>
      <a:accent1>
        <a:srgbClr val="DFDFDF"/>
      </a:accent1>
      <a:accent2>
        <a:srgbClr val="DA1640"/>
      </a:accent2>
      <a:accent3>
        <a:srgbClr val="20B74A"/>
      </a:accent3>
      <a:accent4>
        <a:srgbClr val="46BFCE"/>
      </a:accent4>
      <a:accent5>
        <a:srgbClr val="8F2653"/>
      </a:accent5>
      <a:accent6>
        <a:srgbClr val="148790"/>
      </a:accent6>
      <a:hlink>
        <a:srgbClr val="1C75BC"/>
      </a:hlink>
      <a:folHlink>
        <a:srgbClr val="6239B4"/>
      </a:folHlink>
    </a:clrScheme>
    <a:fontScheme name="TPG Font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al New template TPGi (002)  -  Read-Only" id="{3A9E05F6-C963-4FDF-A049-A7878B522062}" vid="{E839ECBB-1FC0-4F1E-B943-1FB4B6E53C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879</Words>
  <Application>Microsoft Office PowerPoint</Application>
  <PresentationFormat>Widescreen</PresentationFormat>
  <Paragraphs>119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HGGothicE</vt:lpstr>
      <vt:lpstr>Arial</vt:lpstr>
      <vt:lpstr>Calibri</vt:lpstr>
      <vt:lpstr>Courier New</vt:lpstr>
      <vt:lpstr>Helvetica</vt:lpstr>
      <vt:lpstr>Open Sans</vt:lpstr>
      <vt:lpstr>Wingdings</vt:lpstr>
      <vt:lpstr>Office Theme</vt:lpstr>
      <vt:lpstr>JAWS Inspect Onboarding: Taking A Bite Out Of JAWS Testing</vt:lpstr>
      <vt:lpstr>Obstacles When Conducting Manual Accessibility Testing</vt:lpstr>
      <vt:lpstr>Building An Inclusive Bridge Between Assistive Technology and Manual Testing</vt:lpstr>
      <vt:lpstr>Benefits</vt:lpstr>
      <vt:lpstr>Launching JAWS Inspect</vt:lpstr>
      <vt:lpstr>Using JAWS Inspect</vt:lpstr>
      <vt:lpstr>Full Page Report</vt:lpstr>
      <vt:lpstr>View JAWS Output for HTML Elements</vt:lpstr>
      <vt:lpstr>View Code Snippet for Single Elements</vt:lpstr>
      <vt:lpstr>Issues Clearly Shown</vt:lpstr>
      <vt:lpstr>Element Under Mouse Report</vt:lpstr>
      <vt:lpstr>Element Properties</vt:lpstr>
      <vt:lpstr>Focus on the Element</vt:lpstr>
      <vt:lpstr>Say All Report</vt:lpstr>
      <vt:lpstr>Live Testing With The Speech Viewer</vt:lpstr>
      <vt:lpstr>JISpeak for Automated  Speech Viewer Testing</vt:lpstr>
      <vt:lpstr>ARIA Live</vt:lpstr>
      <vt:lpstr>FAQs</vt:lpstr>
      <vt:lpstr>FAQ Continued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 User Experience and minimize risk with User Flows</dc:title>
  <dc:creator>Matt Feldman</dc:creator>
  <cp:lastModifiedBy>Mike DeSorda</cp:lastModifiedBy>
  <cp:revision>1</cp:revision>
  <dcterms:created xsi:type="dcterms:W3CDTF">2021-01-15T13:22:52Z</dcterms:created>
  <dcterms:modified xsi:type="dcterms:W3CDTF">2021-05-21T17:52:36Z</dcterms:modified>
</cp:coreProperties>
</file>