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8" r:id="rId2"/>
    <p:sldId id="349" r:id="rId3"/>
    <p:sldId id="350" r:id="rId4"/>
    <p:sldId id="364" r:id="rId5"/>
    <p:sldId id="365" r:id="rId6"/>
    <p:sldId id="352" r:id="rId7"/>
    <p:sldId id="351" r:id="rId8"/>
    <p:sldId id="358" r:id="rId9"/>
    <p:sldId id="359" r:id="rId10"/>
    <p:sldId id="361" r:id="rId11"/>
    <p:sldId id="362" r:id="rId12"/>
    <p:sldId id="363" r:id="rId13"/>
    <p:sldId id="366" r:id="rId14"/>
    <p:sldId id="375" r:id="rId15"/>
    <p:sldId id="353" r:id="rId16"/>
    <p:sldId id="354" r:id="rId17"/>
    <p:sldId id="369" r:id="rId18"/>
    <p:sldId id="370" r:id="rId19"/>
    <p:sldId id="371" r:id="rId20"/>
    <p:sldId id="372" r:id="rId21"/>
    <p:sldId id="373" r:id="rId22"/>
    <p:sldId id="355" r:id="rId23"/>
    <p:sldId id="376" r:id="rId24"/>
    <p:sldId id="368" r:id="rId25"/>
    <p:sldId id="367" r:id="rId26"/>
    <p:sldId id="356" r:id="rId27"/>
    <p:sldId id="36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0C50DA-CF74-8943-8A25-231086C634CB}">
          <p14:sldIdLst>
            <p14:sldId id="348"/>
            <p14:sldId id="349"/>
            <p14:sldId id="350"/>
            <p14:sldId id="364"/>
            <p14:sldId id="365"/>
            <p14:sldId id="352"/>
            <p14:sldId id="351"/>
            <p14:sldId id="358"/>
            <p14:sldId id="359"/>
            <p14:sldId id="361"/>
            <p14:sldId id="362"/>
            <p14:sldId id="363"/>
            <p14:sldId id="366"/>
            <p14:sldId id="375"/>
            <p14:sldId id="353"/>
            <p14:sldId id="354"/>
            <p14:sldId id="369"/>
            <p14:sldId id="370"/>
            <p14:sldId id="371"/>
            <p14:sldId id="372"/>
            <p14:sldId id="373"/>
            <p14:sldId id="355"/>
            <p14:sldId id="376"/>
            <p14:sldId id="368"/>
            <p14:sldId id="367"/>
            <p14:sldId id="356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Feldman" initials="MF" lastIdx="1" clrIdx="0">
    <p:extLst/>
  </p:cmAuthor>
  <p:cmAuthor id="2" name="Matt Feldman" initials="MF [2]" lastIdx="1" clrIdx="1">
    <p:extLst/>
  </p:cmAuthor>
  <p:cmAuthor id="3" name="Matt Feldman" initials="MF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040707"/>
    <a:srgbClr val="8F2653"/>
    <a:srgbClr val="F9B317"/>
    <a:srgbClr val="31A2F1"/>
    <a:srgbClr val="6239B4"/>
    <a:srgbClr val="208FEA"/>
    <a:srgbClr val="272727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6" autoAdjust="0"/>
    <p:restoredTop sz="96291"/>
  </p:normalViewPr>
  <p:slideViewPr>
    <p:cSldViewPr snapToGrid="0" showGuides="1">
      <p:cViewPr>
        <p:scale>
          <a:sx n="110" d="100"/>
          <a:sy n="110" d="100"/>
        </p:scale>
        <p:origin x="880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0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13D210-0D92-E542-AE17-9301FCAF79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10868-04C6-C649-9CBC-DF94B0D367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76335-2507-3E47-B477-AF424EBEFFCA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4C735-F2AF-F349-B105-BC497B3CF9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FE163-699D-0E4C-9CD1-F252E82D44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91419-D9FC-0447-829D-2A1EE2C23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3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36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32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2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81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50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15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19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14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33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58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3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29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0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28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64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6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82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82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9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8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0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4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72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74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3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A8B15F-409C-42C6-AFD3-76623F132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[Insert Picture &amp; send to back]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  <p:extLst>
      <p:ext uri="{BB962C8B-B14F-4D97-AF65-F5344CB8AC3E}">
        <p14:creationId xmlns:p14="http://schemas.microsoft.com/office/powerpoint/2010/main" val="46050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EB591-86AB-D34E-B763-47141E95D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766219"/>
            <a:ext cx="10058400" cy="1325563"/>
          </a:xfrm>
        </p:spPr>
        <p:txBody>
          <a:bodyPr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206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5AF05-FCF9-6C43-B700-B703D2C4B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90" y="132211"/>
            <a:ext cx="501660" cy="4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63784-69C1-C748-AFBD-EDB3578A57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90" y="132211"/>
            <a:ext cx="501660" cy="4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3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91740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7556" y="2243641"/>
            <a:ext cx="4957643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0927B-1031-D644-8A8B-B83305619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90" y="132211"/>
            <a:ext cx="501660" cy="46582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16BA20E2-D59F-F244-BEB4-646BCD3F6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68" r="968"/>
          <a:stretch>
            <a:fillRect/>
          </a:stretch>
        </p:blipFill>
        <p:spPr>
          <a:xfrm>
            <a:off x="6862865" y="0"/>
            <a:ext cx="6096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" name="Rectangle 3"/>
          <p:cNvSpPr/>
          <p:nvPr userDrawn="1"/>
        </p:nvSpPr>
        <p:spPr>
          <a:xfrm rot="10800000">
            <a:off x="5725713" y="0"/>
            <a:ext cx="415806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0703A-63C8-6D4F-A802-9C9C44141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90" y="132211"/>
            <a:ext cx="501660" cy="4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51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C2B02-873C-6B4D-B4EF-91F2E0D7E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90" y="132211"/>
            <a:ext cx="501660" cy="46582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A86418-985E-EE4A-B440-730CD201D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90" y="132211"/>
            <a:ext cx="501660" cy="4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97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5C3EAF-3275-B44F-9B41-AEA3E6B7D8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90" y="132211"/>
            <a:ext cx="501660" cy="46582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 dirty="0"/>
              <a:t>&lt;code examples&gt;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5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725568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016" y="1308100"/>
            <a:ext cx="8892044" cy="51308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</a:t>
            </a:r>
            <a:r>
              <a:rPr lang="en-US" dirty="0"/>
              <a:t>a </a:t>
            </a:r>
            <a:r>
              <a:rPr lang="en-US"/>
              <a:t>large image]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84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</a:t>
            </a:r>
            <a:r>
              <a:rPr lang="en-US" dirty="0"/>
              <a:t>a </a:t>
            </a:r>
            <a:r>
              <a:rPr lang="en-US"/>
              <a:t>large image]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317C01-63E3-4FEA-9CA1-54BC56A3D7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67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1250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200"/>
            </a:lvl1pPr>
            <a:lvl2pPr>
              <a:defRPr sz="12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</a:t>
            </a:r>
          </a:p>
          <a:p>
            <a:pPr lvl="2"/>
            <a:r>
              <a:rPr lang="en-US" dirty="0" err="1"/>
              <a:t>asdf</a:t>
            </a:r>
            <a:endParaRPr lang="en-US" dirty="0"/>
          </a:p>
          <a:p>
            <a:pPr lvl="1"/>
            <a:r>
              <a:rPr lang="en-US" dirty="0"/>
              <a:t>Edit Master text</a:t>
            </a:r>
          </a:p>
          <a:p>
            <a:pPr lvl="0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589494-EC8D-4504-8D2F-17C8448B0B7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34234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charset="2"/>
              <a:buChar char="§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</a:t>
            </a:r>
            <a:r>
              <a:rPr lang="en-US" dirty="0" err="1"/>
              <a:t>tex</a:t>
            </a:r>
            <a:endParaRPr lang="en-US" dirty="0"/>
          </a:p>
          <a:p>
            <a:pPr lvl="0"/>
            <a:r>
              <a:rPr lang="en-US" dirty="0"/>
              <a:t>t </a:t>
            </a:r>
          </a:p>
          <a:p>
            <a:pPr lvl="0"/>
            <a:r>
              <a:rPr lang="en-US" dirty="0"/>
              <a:t>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FF9F23-7F0F-4E95-A644-63AC2F1756B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8968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0F11A52-956A-48E7-9C6F-6B32C38B7A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250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192E43-9513-4DB5-A297-528634179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1250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4CADEDC-F8D4-4DD8-8478-A4FC5A4C9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0109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A77D906-9B6B-4F5C-BE94-3403E836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0109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32EFEC2-1D65-4ADF-9A90-74C0299FB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968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14BEB65-7C0C-4FAA-9C16-ECDA4D4769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968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</p:spTree>
    <p:extLst>
      <p:ext uri="{BB962C8B-B14F-4D97-AF65-F5344CB8AC3E}">
        <p14:creationId xmlns:p14="http://schemas.microsoft.com/office/powerpoint/2010/main" val="12598510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39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 rot="2024431">
            <a:off x="-2964761" y="-2358190"/>
            <a:ext cx="9496926" cy="94969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-898358" y="2100150"/>
            <a:ext cx="7603958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537" y="609112"/>
            <a:ext cx="5358063" cy="1325563"/>
          </a:xfrm>
        </p:spPr>
        <p:txBody>
          <a:bodyPr anchor="b" anchorCtr="0">
            <a:noAutofit/>
          </a:bodyPr>
          <a:lstStyle>
            <a:lvl1pPr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[Insert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31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2gg9evh47fn9z.cloudfront.net/800px_COLOURBOX4196913.jpg">
            <a:extLst>
              <a:ext uri="{FF2B5EF4-FFF2-40B4-BE49-F238E27FC236}">
                <a16:creationId xmlns:a16="http://schemas.microsoft.com/office/drawing/2014/main" id="{8628E110-F9A0-DC45-86AC-5F0BDCDFC6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025"/>
            <a:ext cx="10362302" cy="686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/>
        </p:nvSpPr>
        <p:spPr>
          <a:xfrm rot="956757">
            <a:off x="4521615" y="-2106432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herry Re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title="KISS keeps it simple">
            <a:extLst>
              <a:ext uri="{FF2B5EF4-FFF2-40B4-BE49-F238E27FC236}">
                <a16:creationId xmlns:a16="http://schemas.microsoft.com/office/drawing/2014/main" id="{E24A02CA-FE37-A94D-B032-14C610E750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63" y="619624"/>
            <a:ext cx="4727578" cy="56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915154" y="-2135007"/>
            <a:ext cx="9448800" cy="9448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65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 title=" Cartoon man wanting all the things">
            <a:extLst>
              <a:ext uri="{FF2B5EF4-FFF2-40B4-BE49-F238E27FC236}">
                <a16:creationId xmlns:a16="http://schemas.microsoft.com/office/drawing/2014/main" id="{EE8C4B7A-30BB-8241-A25F-368D6CFCB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03" y="695325"/>
            <a:ext cx="4298706" cy="55149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37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17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3797300" y="-1181100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54605" y="305649"/>
            <a:ext cx="3778989" cy="377898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67310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tx1"/>
                </a:solidFill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/>
          <p:nvPr userDrawn="1"/>
        </p:nvCxnSpPr>
        <p:spPr>
          <a:xfrm>
            <a:off x="6883400" y="5410200"/>
            <a:ext cx="53086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35433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829143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149834">
            <a:off x="-14179718" y="-13158694"/>
            <a:ext cx="19863846" cy="19863846"/>
          </a:xfrm>
          <a:prstGeom prst="roundRect">
            <a:avLst>
              <a:gd name="adj" fmla="val 104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8107612" y="870492"/>
            <a:ext cx="3860774" cy="23229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tx1"/>
                </a:solidFill>
                <a:latin typeface="+mn-lt"/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>
            <a:cxnSpLocks/>
          </p:cNvCxnSpPr>
          <p:nvPr userDrawn="1"/>
        </p:nvCxnSpPr>
        <p:spPr>
          <a:xfrm>
            <a:off x="7410450" y="4758611"/>
            <a:ext cx="478155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1689573" y="589910"/>
            <a:ext cx="6565900" cy="260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bg1"/>
                </a:solidFill>
                <a:latin typeface="+mn-lt"/>
              </a:rPr>
              <a:t>Break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746ABE-86D7-4258-9CA4-4123D1414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0450" y="3336796"/>
            <a:ext cx="4102100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4FDFDF-07C4-47C9-B9D5-403DCA0A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450" y="5042648"/>
            <a:ext cx="4102100" cy="140627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393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892550"/>
            <a:ext cx="12192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[Screenshot </a:t>
            </a:r>
            <a:r>
              <a:rPr lang="en-US" dirty="0"/>
              <a:t>/ </a:t>
            </a:r>
            <a:r>
              <a:rPr lang="en-US"/>
              <a:t>large picture]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[Screenshot </a:t>
            </a:r>
            <a:r>
              <a:rPr lang="en-US" dirty="0"/>
              <a:t>/ </a:t>
            </a:r>
            <a:r>
              <a:rPr lang="en-US"/>
              <a:t>large picture]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9EF842-4555-4F3D-9F3D-A480EC491A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8301061" y="-293995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6B713E-7D2E-46A8-AFB0-AC09027BE22C}"/>
              </a:ext>
            </a:extLst>
          </p:cNvPr>
          <p:cNvSpPr/>
          <p:nvPr userDrawn="1"/>
        </p:nvSpPr>
        <p:spPr>
          <a:xfrm rot="20041295">
            <a:off x="8201359" y="-5505164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4620AA-FD6F-4F48-98D5-9604157C5E7C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736600" y="546100"/>
            <a:ext cx="10631488" cy="5800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[Media Placeholder]</a:t>
            </a:r>
          </a:p>
        </p:txBody>
      </p:sp>
    </p:spTree>
    <p:extLst>
      <p:ext uri="{BB962C8B-B14F-4D97-AF65-F5344CB8AC3E}">
        <p14:creationId xmlns:p14="http://schemas.microsoft.com/office/powerpoint/2010/main" val="106540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647FF2-2FB4-4D82-953D-3525FB00B75E}"/>
              </a:ext>
            </a:extLst>
          </p:cNvPr>
          <p:cNvSpPr/>
          <p:nvPr userDrawn="1"/>
        </p:nvSpPr>
        <p:spPr>
          <a:xfrm>
            <a:off x="0" y="2417029"/>
            <a:ext cx="3061252" cy="22298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10101847" cy="1325563"/>
          </a:xfrm>
        </p:spPr>
        <p:txBody>
          <a:bodyPr anchor="b" anchorCtr="0"/>
          <a:lstStyle>
            <a:lvl1pPr algn="ctr">
              <a:defRPr b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 dirty="0"/>
              <a:t>[Headline]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902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01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2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[Blue icon placeholder]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0DCE8-FA1F-4DBE-80BD-4E521253F6D7}"/>
              </a:ext>
            </a:extLst>
          </p:cNvPr>
          <p:cNvSpPr/>
          <p:nvPr userDrawn="1"/>
        </p:nvSpPr>
        <p:spPr>
          <a:xfrm>
            <a:off x="3061252" y="4646646"/>
            <a:ext cx="3034748" cy="22298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62BA73-4DA1-4A59-8CBE-7B506274FDE0}"/>
              </a:ext>
            </a:extLst>
          </p:cNvPr>
          <p:cNvSpPr/>
          <p:nvPr userDrawn="1"/>
        </p:nvSpPr>
        <p:spPr>
          <a:xfrm>
            <a:off x="6096000" y="2417029"/>
            <a:ext cx="3061252" cy="22298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403B9-A0C9-4FFC-8624-F9F0F841E859}"/>
              </a:ext>
            </a:extLst>
          </p:cNvPr>
          <p:cNvSpPr/>
          <p:nvPr userDrawn="1"/>
        </p:nvSpPr>
        <p:spPr>
          <a:xfrm>
            <a:off x="9157252" y="4646646"/>
            <a:ext cx="3034748" cy="2229855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5CBDD2C-7987-4AD6-8C8F-E5B2F055EC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28333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D22F68B-F067-42C0-8893-E2338346DD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8332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D30CE7-FE38-4B3D-92D0-E29DC18681C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41878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F736882-11FC-4BA7-AE17-93400A7D2C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41877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3110704-E585-4742-B277-5D24B1DDA63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11081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B8B233-2E29-450E-94D3-0B82D636F13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11080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5180685-817C-4328-B330-DBFD1DF85F1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24605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[Cherry icon placeholder]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CD33A34-514E-4982-9BAF-24B88B72745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725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[Aqua icon placeholder]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8A70E4BD-CC6A-402C-98C0-1CAC1095185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20576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[Purple 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38304081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7163" y="1712495"/>
            <a:ext cx="4102100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12446" y="11670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>
      <p:ext uri="{BB962C8B-B14F-4D97-AF65-F5344CB8AC3E}">
        <p14:creationId xmlns:p14="http://schemas.microsoft.com/office/powerpoint/2010/main" val="130279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tx1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accent1">
                    <a:lumMod val="50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2500" y="1712495"/>
            <a:ext cx="8926763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83246" y="681038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11149"/>
            <a:ext cx="10058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022475"/>
            <a:ext cx="12192000" cy="48641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71500" y="2424987"/>
            <a:ext cx="10941050" cy="1954212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71500" y="4655781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71500" y="5702299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31A2F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</p:spTree>
    <p:extLst>
      <p:ext uri="{BB962C8B-B14F-4D97-AF65-F5344CB8AC3E}">
        <p14:creationId xmlns:p14="http://schemas.microsoft.com/office/powerpoint/2010/main" val="15030971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118" y="299456"/>
            <a:ext cx="1017118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3852216"/>
          </a:xfrm>
        </p:spPr>
        <p:txBody>
          <a:bodyPr>
            <a:normAutofit/>
          </a:bodyPr>
          <a:lstStyle>
            <a:lvl1pPr marL="36576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3152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2pPr>
            <a:lvl3pPr marL="109728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3pPr>
            <a:lvl4pPr marL="146304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4pPr>
            <a:lvl5pPr marL="182880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903108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5004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8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711C3-4E89-BB4E-86EB-849075D0BD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0" y="132211"/>
            <a:ext cx="501660" cy="4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725" r:id="rId3"/>
    <p:sldLayoutId id="2147483727" r:id="rId4"/>
    <p:sldLayoutId id="2147483724" r:id="rId5"/>
    <p:sldLayoutId id="2147483728" r:id="rId6"/>
    <p:sldLayoutId id="2147483721" r:id="rId7"/>
    <p:sldLayoutId id="2147483681" r:id="rId8"/>
    <p:sldLayoutId id="2147483682" r:id="rId9"/>
    <p:sldLayoutId id="2147483712" r:id="rId10"/>
    <p:sldLayoutId id="2147483723" r:id="rId11"/>
    <p:sldLayoutId id="2147483714" r:id="rId12"/>
    <p:sldLayoutId id="2147483713" r:id="rId13"/>
    <p:sldLayoutId id="2147483719" r:id="rId14"/>
    <p:sldLayoutId id="2147483650" r:id="rId15"/>
    <p:sldLayoutId id="2147483679" r:id="rId16"/>
    <p:sldLayoutId id="2147483666" r:id="rId17"/>
    <p:sldLayoutId id="2147483667" r:id="rId18"/>
    <p:sldLayoutId id="2147483680" r:id="rId19"/>
    <p:sldLayoutId id="2147483668" r:id="rId20"/>
    <p:sldLayoutId id="2147483691" r:id="rId21"/>
    <p:sldLayoutId id="2147483669" r:id="rId22"/>
    <p:sldLayoutId id="2147483690" r:id="rId23"/>
    <p:sldLayoutId id="2147483662" r:id="rId24"/>
    <p:sldLayoutId id="2147483651" r:id="rId25"/>
    <p:sldLayoutId id="2147483692" r:id="rId26"/>
    <p:sldLayoutId id="2147483706" r:id="rId27"/>
    <p:sldLayoutId id="2147483652" r:id="rId28"/>
    <p:sldLayoutId id="2147483717" r:id="rId29"/>
    <p:sldLayoutId id="2147483653" r:id="rId30"/>
    <p:sldLayoutId id="2147483674" r:id="rId31"/>
    <p:sldLayoutId id="2147483684" r:id="rId32"/>
    <p:sldLayoutId id="2147483685" r:id="rId33"/>
    <p:sldLayoutId id="2147483688" r:id="rId34"/>
    <p:sldLayoutId id="2147483689" r:id="rId35"/>
    <p:sldLayoutId id="2147483697" r:id="rId36"/>
    <p:sldLayoutId id="2147483698" r:id="rId37"/>
    <p:sldLayoutId id="2147483686" r:id="rId38"/>
    <p:sldLayoutId id="2147483654" r:id="rId39"/>
    <p:sldLayoutId id="2147483675" r:id="rId40"/>
    <p:sldLayoutId id="2147483660" r:id="rId41"/>
    <p:sldLayoutId id="2147483661" r:id="rId42"/>
    <p:sldLayoutId id="2147483670" r:id="rId43"/>
    <p:sldLayoutId id="2147483696" r:id="rId44"/>
    <p:sldLayoutId id="2147483702" r:id="rId45"/>
    <p:sldLayoutId id="2147483671" r:id="rId46"/>
    <p:sldLayoutId id="2147483701" r:id="rId47"/>
    <p:sldLayoutId id="2147483672" r:id="rId48"/>
    <p:sldLayoutId id="2147483700" r:id="rId49"/>
    <p:sldLayoutId id="2147483673" r:id="rId50"/>
    <p:sldLayoutId id="2147483699" r:id="rId51"/>
    <p:sldLayoutId id="2147483656" r:id="rId52"/>
    <p:sldLayoutId id="2147483657" r:id="rId53"/>
    <p:sldLayoutId id="2147483655" r:id="rId54"/>
    <p:sldLayoutId id="2147483718" r:id="rId55"/>
    <p:sldLayoutId id="2147483658" r:id="rId56"/>
    <p:sldLayoutId id="2147483659" r:id="rId57"/>
    <p:sldLayoutId id="2147483676" r:id="rId58"/>
    <p:sldLayoutId id="2147483663" r:id="rId59"/>
    <p:sldLayoutId id="2147483664" r:id="rId60"/>
    <p:sldLayoutId id="2147483665" r:id="rId61"/>
    <p:sldLayoutId id="2147483678" r:id="rId62"/>
    <p:sldLayoutId id="2147483705" r:id="rId63"/>
    <p:sldLayoutId id="2147483704" r:id="rId64"/>
    <p:sldLayoutId id="2147483703" r:id="rId65"/>
    <p:sldLayoutId id="2147483677" r:id="rId66"/>
    <p:sldLayoutId id="2147483683" r:id="rId67"/>
    <p:sldLayoutId id="2147483707" r:id="rId68"/>
    <p:sldLayoutId id="2147483715" r:id="rId69"/>
    <p:sldLayoutId id="2147483729" r:id="rId7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Detangling Complex Components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Justin Stockton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Accessibility Engineer</a:t>
            </a:r>
          </a:p>
        </p:txBody>
      </p:sp>
      <p:sp>
        <p:nvSpPr>
          <p:cNvPr id="6" name="Freeform 5" descr="The Paciello Group">
            <a:extLst>
              <a:ext uri="{FF2B5EF4-FFF2-40B4-BE49-F238E27FC236}">
                <a16:creationId xmlns:a16="http://schemas.microsoft.com/office/drawing/2014/main" id="{BFA9F3EE-1406-4F34-A686-C677763BBE2A}"/>
              </a:ext>
            </a:extLst>
          </p:cNvPr>
          <p:cNvSpPr>
            <a:spLocks noEditPoints="1"/>
          </p:cNvSpPr>
          <p:nvPr/>
        </p:nvSpPr>
        <p:spPr bwMode="auto">
          <a:xfrm>
            <a:off x="560832" y="463622"/>
            <a:ext cx="3721100" cy="546100"/>
          </a:xfrm>
          <a:custGeom>
            <a:avLst/>
            <a:gdLst>
              <a:gd name="T0" fmla="*/ 601 w 2344"/>
              <a:gd name="T1" fmla="*/ 161 h 344"/>
              <a:gd name="T2" fmla="*/ 623 w 2344"/>
              <a:gd name="T3" fmla="*/ 109 h 344"/>
              <a:gd name="T4" fmla="*/ 651 w 2344"/>
              <a:gd name="T5" fmla="*/ 109 h 344"/>
              <a:gd name="T6" fmla="*/ 803 w 2344"/>
              <a:gd name="T7" fmla="*/ 195 h 344"/>
              <a:gd name="T8" fmla="*/ 877 w 2344"/>
              <a:gd name="T9" fmla="*/ 151 h 344"/>
              <a:gd name="T10" fmla="*/ 831 w 2344"/>
              <a:gd name="T11" fmla="*/ 109 h 344"/>
              <a:gd name="T12" fmla="*/ 843 w 2344"/>
              <a:gd name="T13" fmla="*/ 153 h 344"/>
              <a:gd name="T14" fmla="*/ 959 w 2344"/>
              <a:gd name="T15" fmla="*/ 217 h 344"/>
              <a:gd name="T16" fmla="*/ 1129 w 2344"/>
              <a:gd name="T17" fmla="*/ 155 h 344"/>
              <a:gd name="T18" fmla="*/ 1069 w 2344"/>
              <a:gd name="T19" fmla="*/ 105 h 344"/>
              <a:gd name="T20" fmla="*/ 1005 w 2344"/>
              <a:gd name="T21" fmla="*/ 187 h 344"/>
              <a:gd name="T22" fmla="*/ 1093 w 2344"/>
              <a:gd name="T23" fmla="*/ 239 h 344"/>
              <a:gd name="T24" fmla="*/ 1087 w 2344"/>
              <a:gd name="T25" fmla="*/ 207 h 344"/>
              <a:gd name="T26" fmla="*/ 1039 w 2344"/>
              <a:gd name="T27" fmla="*/ 173 h 344"/>
              <a:gd name="T28" fmla="*/ 1093 w 2344"/>
              <a:gd name="T29" fmla="*/ 147 h 344"/>
              <a:gd name="T30" fmla="*/ 1307 w 2344"/>
              <a:gd name="T31" fmla="*/ 185 h 344"/>
              <a:gd name="T32" fmla="*/ 1243 w 2344"/>
              <a:gd name="T33" fmla="*/ 211 h 344"/>
              <a:gd name="T34" fmla="*/ 1447 w 2344"/>
              <a:gd name="T35" fmla="*/ 109 h 344"/>
              <a:gd name="T36" fmla="*/ 1577 w 2344"/>
              <a:gd name="T37" fmla="*/ 117 h 344"/>
              <a:gd name="T38" fmla="*/ 1569 w 2344"/>
              <a:gd name="T39" fmla="*/ 223 h 344"/>
              <a:gd name="T40" fmla="*/ 1669 w 2344"/>
              <a:gd name="T41" fmla="*/ 213 h 344"/>
              <a:gd name="T42" fmla="*/ 1643 w 2344"/>
              <a:gd name="T43" fmla="*/ 111 h 344"/>
              <a:gd name="T44" fmla="*/ 1589 w 2344"/>
              <a:gd name="T45" fmla="*/ 195 h 344"/>
              <a:gd name="T46" fmla="*/ 1615 w 2344"/>
              <a:gd name="T47" fmla="*/ 135 h 344"/>
              <a:gd name="T48" fmla="*/ 1635 w 2344"/>
              <a:gd name="T49" fmla="*/ 205 h 344"/>
              <a:gd name="T50" fmla="*/ 1790 w 2344"/>
              <a:gd name="T51" fmla="*/ 209 h 344"/>
              <a:gd name="T52" fmla="*/ 1731 w 2344"/>
              <a:gd name="T53" fmla="*/ 207 h 344"/>
              <a:gd name="T54" fmla="*/ 1735 w 2344"/>
              <a:gd name="T55" fmla="*/ 133 h 344"/>
              <a:gd name="T56" fmla="*/ 1816 w 2344"/>
              <a:gd name="T57" fmla="*/ 149 h 344"/>
              <a:gd name="T58" fmla="*/ 1760 w 2344"/>
              <a:gd name="T59" fmla="*/ 105 h 344"/>
              <a:gd name="T60" fmla="*/ 1699 w 2344"/>
              <a:gd name="T61" fmla="*/ 187 h 344"/>
              <a:gd name="T62" fmla="*/ 1780 w 2344"/>
              <a:gd name="T63" fmla="*/ 239 h 344"/>
              <a:gd name="T64" fmla="*/ 1926 w 2344"/>
              <a:gd name="T65" fmla="*/ 177 h 344"/>
              <a:gd name="T66" fmla="*/ 1942 w 2344"/>
              <a:gd name="T67" fmla="*/ 123 h 344"/>
              <a:gd name="T68" fmla="*/ 1900 w 2344"/>
              <a:gd name="T69" fmla="*/ 187 h 344"/>
              <a:gd name="T70" fmla="*/ 1926 w 2344"/>
              <a:gd name="T71" fmla="*/ 231 h 344"/>
              <a:gd name="T72" fmla="*/ 1932 w 2344"/>
              <a:gd name="T73" fmla="*/ 179 h 344"/>
              <a:gd name="T74" fmla="*/ 1922 w 2344"/>
              <a:gd name="T75" fmla="*/ 137 h 344"/>
              <a:gd name="T76" fmla="*/ 2012 w 2344"/>
              <a:gd name="T77" fmla="*/ 107 h 344"/>
              <a:gd name="T78" fmla="*/ 1968 w 2344"/>
              <a:gd name="T79" fmla="*/ 201 h 344"/>
              <a:gd name="T80" fmla="*/ 2064 w 2344"/>
              <a:gd name="T81" fmla="*/ 231 h 344"/>
              <a:gd name="T82" fmla="*/ 2072 w 2344"/>
              <a:gd name="T83" fmla="*/ 125 h 344"/>
              <a:gd name="T84" fmla="*/ 2002 w 2344"/>
              <a:gd name="T85" fmla="*/ 215 h 344"/>
              <a:gd name="T86" fmla="*/ 2002 w 2344"/>
              <a:gd name="T87" fmla="*/ 133 h 344"/>
              <a:gd name="T88" fmla="*/ 2064 w 2344"/>
              <a:gd name="T89" fmla="*/ 155 h 344"/>
              <a:gd name="T90" fmla="*/ 2026 w 2344"/>
              <a:gd name="T91" fmla="*/ 223 h 344"/>
              <a:gd name="T92" fmla="*/ 2162 w 2344"/>
              <a:gd name="T93" fmla="*/ 223 h 344"/>
              <a:gd name="T94" fmla="*/ 2108 w 2344"/>
              <a:gd name="T95" fmla="*/ 193 h 344"/>
              <a:gd name="T96" fmla="*/ 2162 w 2344"/>
              <a:gd name="T97" fmla="*/ 243 h 344"/>
              <a:gd name="T98" fmla="*/ 2192 w 2344"/>
              <a:gd name="T99" fmla="*/ 109 h 344"/>
              <a:gd name="T100" fmla="*/ 2322 w 2344"/>
              <a:gd name="T101" fmla="*/ 185 h 344"/>
              <a:gd name="T102" fmla="*/ 2330 w 2344"/>
              <a:gd name="T103" fmla="*/ 117 h 344"/>
              <a:gd name="T104" fmla="*/ 2308 w 2344"/>
              <a:gd name="T105" fmla="*/ 127 h 344"/>
              <a:gd name="T106" fmla="*/ 2298 w 2344"/>
              <a:gd name="T107" fmla="*/ 171 h 344"/>
              <a:gd name="T108" fmla="*/ 52 w 2344"/>
              <a:gd name="T109" fmla="*/ 54 h 344"/>
              <a:gd name="T110" fmla="*/ 2 w 2344"/>
              <a:gd name="T111" fmla="*/ 209 h 344"/>
              <a:gd name="T112" fmla="*/ 122 w 2344"/>
              <a:gd name="T113" fmla="*/ 199 h 344"/>
              <a:gd name="T114" fmla="*/ 98 w 2344"/>
              <a:gd name="T115" fmla="*/ 93 h 344"/>
              <a:gd name="T116" fmla="*/ 232 w 2344"/>
              <a:gd name="T117" fmla="*/ 52 h 344"/>
              <a:gd name="T118" fmla="*/ 260 w 2344"/>
              <a:gd name="T119" fmla="*/ 173 h 344"/>
              <a:gd name="T120" fmla="*/ 338 w 2344"/>
              <a:gd name="T121" fmla="*/ 278 h 344"/>
              <a:gd name="T122" fmla="*/ 340 w 2344"/>
              <a:gd name="T123" fmla="*/ 97 h 344"/>
              <a:gd name="T124" fmla="*/ 200 w 2344"/>
              <a:gd name="T125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44" h="344">
                <a:moveTo>
                  <a:pt x="400" y="127"/>
                </a:moveTo>
                <a:lnTo>
                  <a:pt x="440" y="127"/>
                </a:lnTo>
                <a:lnTo>
                  <a:pt x="440" y="239"/>
                </a:lnTo>
                <a:lnTo>
                  <a:pt x="464" y="239"/>
                </a:lnTo>
                <a:lnTo>
                  <a:pt x="464" y="127"/>
                </a:lnTo>
                <a:lnTo>
                  <a:pt x="504" y="127"/>
                </a:lnTo>
                <a:lnTo>
                  <a:pt x="504" y="109"/>
                </a:lnTo>
                <a:lnTo>
                  <a:pt x="400" y="109"/>
                </a:lnTo>
                <a:lnTo>
                  <a:pt x="400" y="127"/>
                </a:lnTo>
                <a:close/>
                <a:moveTo>
                  <a:pt x="601" y="161"/>
                </a:moveTo>
                <a:lnTo>
                  <a:pt x="542" y="161"/>
                </a:lnTo>
                <a:lnTo>
                  <a:pt x="542" y="109"/>
                </a:lnTo>
                <a:lnTo>
                  <a:pt x="520" y="109"/>
                </a:lnTo>
                <a:lnTo>
                  <a:pt x="520" y="239"/>
                </a:lnTo>
                <a:lnTo>
                  <a:pt x="542" y="239"/>
                </a:lnTo>
                <a:lnTo>
                  <a:pt x="542" y="181"/>
                </a:lnTo>
                <a:lnTo>
                  <a:pt x="601" y="181"/>
                </a:lnTo>
                <a:lnTo>
                  <a:pt x="601" y="239"/>
                </a:lnTo>
                <a:lnTo>
                  <a:pt x="623" y="239"/>
                </a:lnTo>
                <a:lnTo>
                  <a:pt x="623" y="109"/>
                </a:lnTo>
                <a:lnTo>
                  <a:pt x="601" y="109"/>
                </a:lnTo>
                <a:lnTo>
                  <a:pt x="601" y="161"/>
                </a:lnTo>
                <a:close/>
                <a:moveTo>
                  <a:pt x="675" y="181"/>
                </a:moveTo>
                <a:lnTo>
                  <a:pt x="739" y="181"/>
                </a:lnTo>
                <a:lnTo>
                  <a:pt x="739" y="163"/>
                </a:lnTo>
                <a:lnTo>
                  <a:pt x="675" y="163"/>
                </a:lnTo>
                <a:lnTo>
                  <a:pt x="675" y="127"/>
                </a:lnTo>
                <a:lnTo>
                  <a:pt x="745" y="127"/>
                </a:lnTo>
                <a:lnTo>
                  <a:pt x="745" y="109"/>
                </a:lnTo>
                <a:lnTo>
                  <a:pt x="651" y="109"/>
                </a:lnTo>
                <a:lnTo>
                  <a:pt x="651" y="239"/>
                </a:lnTo>
                <a:lnTo>
                  <a:pt x="745" y="239"/>
                </a:lnTo>
                <a:lnTo>
                  <a:pt x="745" y="219"/>
                </a:lnTo>
                <a:lnTo>
                  <a:pt x="675" y="219"/>
                </a:lnTo>
                <a:lnTo>
                  <a:pt x="675" y="181"/>
                </a:lnTo>
                <a:close/>
                <a:moveTo>
                  <a:pt x="831" y="109"/>
                </a:moveTo>
                <a:lnTo>
                  <a:pt x="769" y="109"/>
                </a:lnTo>
                <a:lnTo>
                  <a:pt x="769" y="239"/>
                </a:lnTo>
                <a:lnTo>
                  <a:pt x="803" y="239"/>
                </a:lnTo>
                <a:lnTo>
                  <a:pt x="803" y="195"/>
                </a:lnTo>
                <a:lnTo>
                  <a:pt x="831" y="195"/>
                </a:lnTo>
                <a:lnTo>
                  <a:pt x="831" y="195"/>
                </a:lnTo>
                <a:lnTo>
                  <a:pt x="841" y="195"/>
                </a:lnTo>
                <a:lnTo>
                  <a:pt x="849" y="193"/>
                </a:lnTo>
                <a:lnTo>
                  <a:pt x="857" y="191"/>
                </a:lnTo>
                <a:lnTo>
                  <a:pt x="865" y="185"/>
                </a:lnTo>
                <a:lnTo>
                  <a:pt x="869" y="179"/>
                </a:lnTo>
                <a:lnTo>
                  <a:pt x="873" y="171"/>
                </a:lnTo>
                <a:lnTo>
                  <a:pt x="877" y="161"/>
                </a:lnTo>
                <a:lnTo>
                  <a:pt x="877" y="151"/>
                </a:lnTo>
                <a:lnTo>
                  <a:pt x="877" y="151"/>
                </a:lnTo>
                <a:lnTo>
                  <a:pt x="875" y="139"/>
                </a:lnTo>
                <a:lnTo>
                  <a:pt x="873" y="131"/>
                </a:lnTo>
                <a:lnTo>
                  <a:pt x="869" y="123"/>
                </a:lnTo>
                <a:lnTo>
                  <a:pt x="863" y="117"/>
                </a:lnTo>
                <a:lnTo>
                  <a:pt x="855" y="113"/>
                </a:lnTo>
                <a:lnTo>
                  <a:pt x="847" y="111"/>
                </a:lnTo>
                <a:lnTo>
                  <a:pt x="839" y="109"/>
                </a:lnTo>
                <a:lnTo>
                  <a:pt x="831" y="109"/>
                </a:lnTo>
                <a:lnTo>
                  <a:pt x="831" y="109"/>
                </a:lnTo>
                <a:close/>
                <a:moveTo>
                  <a:pt x="825" y="169"/>
                </a:moveTo>
                <a:lnTo>
                  <a:pt x="803" y="169"/>
                </a:lnTo>
                <a:lnTo>
                  <a:pt x="803" y="135"/>
                </a:lnTo>
                <a:lnTo>
                  <a:pt x="825" y="135"/>
                </a:lnTo>
                <a:lnTo>
                  <a:pt x="825" y="135"/>
                </a:lnTo>
                <a:lnTo>
                  <a:pt x="833" y="137"/>
                </a:lnTo>
                <a:lnTo>
                  <a:pt x="837" y="139"/>
                </a:lnTo>
                <a:lnTo>
                  <a:pt x="841" y="145"/>
                </a:lnTo>
                <a:lnTo>
                  <a:pt x="843" y="153"/>
                </a:lnTo>
                <a:lnTo>
                  <a:pt x="843" y="153"/>
                </a:lnTo>
                <a:lnTo>
                  <a:pt x="841" y="161"/>
                </a:lnTo>
                <a:lnTo>
                  <a:pt x="837" y="165"/>
                </a:lnTo>
                <a:lnTo>
                  <a:pt x="833" y="169"/>
                </a:lnTo>
                <a:lnTo>
                  <a:pt x="825" y="169"/>
                </a:lnTo>
                <a:lnTo>
                  <a:pt x="825" y="169"/>
                </a:lnTo>
                <a:close/>
                <a:moveTo>
                  <a:pt x="921" y="109"/>
                </a:moveTo>
                <a:lnTo>
                  <a:pt x="873" y="239"/>
                </a:lnTo>
                <a:lnTo>
                  <a:pt x="907" y="239"/>
                </a:lnTo>
                <a:lnTo>
                  <a:pt x="915" y="217"/>
                </a:lnTo>
                <a:lnTo>
                  <a:pt x="959" y="217"/>
                </a:lnTo>
                <a:lnTo>
                  <a:pt x="967" y="239"/>
                </a:lnTo>
                <a:lnTo>
                  <a:pt x="1003" y="239"/>
                </a:lnTo>
                <a:lnTo>
                  <a:pt x="955" y="109"/>
                </a:lnTo>
                <a:lnTo>
                  <a:pt x="921" y="109"/>
                </a:lnTo>
                <a:close/>
                <a:moveTo>
                  <a:pt x="923" y="191"/>
                </a:moveTo>
                <a:lnTo>
                  <a:pt x="937" y="145"/>
                </a:lnTo>
                <a:lnTo>
                  <a:pt x="937" y="145"/>
                </a:lnTo>
                <a:lnTo>
                  <a:pt x="953" y="191"/>
                </a:lnTo>
                <a:lnTo>
                  <a:pt x="923" y="191"/>
                </a:lnTo>
                <a:close/>
                <a:moveTo>
                  <a:pt x="1129" y="155"/>
                </a:moveTo>
                <a:lnTo>
                  <a:pt x="1129" y="155"/>
                </a:lnTo>
                <a:lnTo>
                  <a:pt x="1127" y="145"/>
                </a:lnTo>
                <a:lnTo>
                  <a:pt x="1123" y="135"/>
                </a:lnTo>
                <a:lnTo>
                  <a:pt x="1117" y="125"/>
                </a:lnTo>
                <a:lnTo>
                  <a:pt x="1109" y="119"/>
                </a:lnTo>
                <a:lnTo>
                  <a:pt x="1101" y="113"/>
                </a:lnTo>
                <a:lnTo>
                  <a:pt x="1091" y="109"/>
                </a:lnTo>
                <a:lnTo>
                  <a:pt x="1079" y="107"/>
                </a:lnTo>
                <a:lnTo>
                  <a:pt x="1069" y="105"/>
                </a:lnTo>
                <a:lnTo>
                  <a:pt x="1069" y="105"/>
                </a:lnTo>
                <a:lnTo>
                  <a:pt x="1055" y="107"/>
                </a:lnTo>
                <a:lnTo>
                  <a:pt x="1043" y="111"/>
                </a:lnTo>
                <a:lnTo>
                  <a:pt x="1031" y="117"/>
                </a:lnTo>
                <a:lnTo>
                  <a:pt x="1023" y="125"/>
                </a:lnTo>
                <a:lnTo>
                  <a:pt x="1015" y="135"/>
                </a:lnTo>
                <a:lnTo>
                  <a:pt x="1009" y="147"/>
                </a:lnTo>
                <a:lnTo>
                  <a:pt x="1005" y="161"/>
                </a:lnTo>
                <a:lnTo>
                  <a:pt x="1005" y="175"/>
                </a:lnTo>
                <a:lnTo>
                  <a:pt x="1005" y="175"/>
                </a:lnTo>
                <a:lnTo>
                  <a:pt x="1005" y="187"/>
                </a:lnTo>
                <a:lnTo>
                  <a:pt x="1009" y="201"/>
                </a:lnTo>
                <a:lnTo>
                  <a:pt x="1015" y="213"/>
                </a:lnTo>
                <a:lnTo>
                  <a:pt x="1023" y="223"/>
                </a:lnTo>
                <a:lnTo>
                  <a:pt x="1031" y="231"/>
                </a:lnTo>
                <a:lnTo>
                  <a:pt x="1043" y="237"/>
                </a:lnTo>
                <a:lnTo>
                  <a:pt x="1055" y="241"/>
                </a:lnTo>
                <a:lnTo>
                  <a:pt x="1069" y="243"/>
                </a:lnTo>
                <a:lnTo>
                  <a:pt x="1069" y="243"/>
                </a:lnTo>
                <a:lnTo>
                  <a:pt x="1081" y="241"/>
                </a:lnTo>
                <a:lnTo>
                  <a:pt x="1093" y="239"/>
                </a:lnTo>
                <a:lnTo>
                  <a:pt x="1103" y="235"/>
                </a:lnTo>
                <a:lnTo>
                  <a:pt x="1111" y="229"/>
                </a:lnTo>
                <a:lnTo>
                  <a:pt x="1117" y="221"/>
                </a:lnTo>
                <a:lnTo>
                  <a:pt x="1123" y="211"/>
                </a:lnTo>
                <a:lnTo>
                  <a:pt x="1127" y="201"/>
                </a:lnTo>
                <a:lnTo>
                  <a:pt x="1129" y="189"/>
                </a:lnTo>
                <a:lnTo>
                  <a:pt x="1095" y="189"/>
                </a:lnTo>
                <a:lnTo>
                  <a:pt x="1095" y="189"/>
                </a:lnTo>
                <a:lnTo>
                  <a:pt x="1093" y="199"/>
                </a:lnTo>
                <a:lnTo>
                  <a:pt x="1087" y="207"/>
                </a:lnTo>
                <a:lnTo>
                  <a:pt x="1079" y="211"/>
                </a:lnTo>
                <a:lnTo>
                  <a:pt x="1069" y="213"/>
                </a:lnTo>
                <a:lnTo>
                  <a:pt x="1069" y="213"/>
                </a:lnTo>
                <a:lnTo>
                  <a:pt x="1061" y="211"/>
                </a:lnTo>
                <a:lnTo>
                  <a:pt x="1055" y="209"/>
                </a:lnTo>
                <a:lnTo>
                  <a:pt x="1049" y="205"/>
                </a:lnTo>
                <a:lnTo>
                  <a:pt x="1045" y="201"/>
                </a:lnTo>
                <a:lnTo>
                  <a:pt x="1041" y="189"/>
                </a:lnTo>
                <a:lnTo>
                  <a:pt x="1039" y="173"/>
                </a:lnTo>
                <a:lnTo>
                  <a:pt x="1039" y="173"/>
                </a:lnTo>
                <a:lnTo>
                  <a:pt x="1041" y="159"/>
                </a:lnTo>
                <a:lnTo>
                  <a:pt x="1045" y="147"/>
                </a:lnTo>
                <a:lnTo>
                  <a:pt x="1049" y="141"/>
                </a:lnTo>
                <a:lnTo>
                  <a:pt x="1055" y="139"/>
                </a:lnTo>
                <a:lnTo>
                  <a:pt x="1061" y="135"/>
                </a:lnTo>
                <a:lnTo>
                  <a:pt x="1069" y="135"/>
                </a:lnTo>
                <a:lnTo>
                  <a:pt x="1069" y="135"/>
                </a:lnTo>
                <a:lnTo>
                  <a:pt x="1079" y="137"/>
                </a:lnTo>
                <a:lnTo>
                  <a:pt x="1087" y="139"/>
                </a:lnTo>
                <a:lnTo>
                  <a:pt x="1093" y="147"/>
                </a:lnTo>
                <a:lnTo>
                  <a:pt x="1095" y="155"/>
                </a:lnTo>
                <a:lnTo>
                  <a:pt x="1095" y="155"/>
                </a:lnTo>
                <a:lnTo>
                  <a:pt x="1129" y="155"/>
                </a:lnTo>
                <a:close/>
                <a:moveTo>
                  <a:pt x="1149" y="239"/>
                </a:moveTo>
                <a:lnTo>
                  <a:pt x="1183" y="239"/>
                </a:lnTo>
                <a:lnTo>
                  <a:pt x="1183" y="109"/>
                </a:lnTo>
                <a:lnTo>
                  <a:pt x="1149" y="109"/>
                </a:lnTo>
                <a:lnTo>
                  <a:pt x="1149" y="239"/>
                </a:lnTo>
                <a:close/>
                <a:moveTo>
                  <a:pt x="1243" y="185"/>
                </a:moveTo>
                <a:lnTo>
                  <a:pt x="1307" y="185"/>
                </a:lnTo>
                <a:lnTo>
                  <a:pt x="1307" y="159"/>
                </a:lnTo>
                <a:lnTo>
                  <a:pt x="1243" y="159"/>
                </a:lnTo>
                <a:lnTo>
                  <a:pt x="1243" y="135"/>
                </a:lnTo>
                <a:lnTo>
                  <a:pt x="1313" y="135"/>
                </a:lnTo>
                <a:lnTo>
                  <a:pt x="1313" y="109"/>
                </a:lnTo>
                <a:lnTo>
                  <a:pt x="1209" y="109"/>
                </a:lnTo>
                <a:lnTo>
                  <a:pt x="1209" y="239"/>
                </a:lnTo>
                <a:lnTo>
                  <a:pt x="1313" y="239"/>
                </a:lnTo>
                <a:lnTo>
                  <a:pt x="1313" y="211"/>
                </a:lnTo>
                <a:lnTo>
                  <a:pt x="1243" y="211"/>
                </a:lnTo>
                <a:lnTo>
                  <a:pt x="1243" y="185"/>
                </a:lnTo>
                <a:close/>
                <a:moveTo>
                  <a:pt x="1371" y="109"/>
                </a:moveTo>
                <a:lnTo>
                  <a:pt x="1337" y="109"/>
                </a:lnTo>
                <a:lnTo>
                  <a:pt x="1337" y="239"/>
                </a:lnTo>
                <a:lnTo>
                  <a:pt x="1431" y="239"/>
                </a:lnTo>
                <a:lnTo>
                  <a:pt x="1431" y="211"/>
                </a:lnTo>
                <a:lnTo>
                  <a:pt x="1371" y="211"/>
                </a:lnTo>
                <a:lnTo>
                  <a:pt x="1371" y="109"/>
                </a:lnTo>
                <a:close/>
                <a:moveTo>
                  <a:pt x="1481" y="109"/>
                </a:moveTo>
                <a:lnTo>
                  <a:pt x="1447" y="109"/>
                </a:lnTo>
                <a:lnTo>
                  <a:pt x="1447" y="239"/>
                </a:lnTo>
                <a:lnTo>
                  <a:pt x="1541" y="239"/>
                </a:lnTo>
                <a:lnTo>
                  <a:pt x="1541" y="211"/>
                </a:lnTo>
                <a:lnTo>
                  <a:pt x="1481" y="211"/>
                </a:lnTo>
                <a:lnTo>
                  <a:pt x="1481" y="109"/>
                </a:lnTo>
                <a:close/>
                <a:moveTo>
                  <a:pt x="1615" y="105"/>
                </a:moveTo>
                <a:lnTo>
                  <a:pt x="1615" y="105"/>
                </a:lnTo>
                <a:lnTo>
                  <a:pt x="1601" y="107"/>
                </a:lnTo>
                <a:lnTo>
                  <a:pt x="1589" y="111"/>
                </a:lnTo>
                <a:lnTo>
                  <a:pt x="1577" y="117"/>
                </a:lnTo>
                <a:lnTo>
                  <a:pt x="1569" y="125"/>
                </a:lnTo>
                <a:lnTo>
                  <a:pt x="1561" y="135"/>
                </a:lnTo>
                <a:lnTo>
                  <a:pt x="1555" y="147"/>
                </a:lnTo>
                <a:lnTo>
                  <a:pt x="1553" y="159"/>
                </a:lnTo>
                <a:lnTo>
                  <a:pt x="1551" y="173"/>
                </a:lnTo>
                <a:lnTo>
                  <a:pt x="1551" y="173"/>
                </a:lnTo>
                <a:lnTo>
                  <a:pt x="1553" y="187"/>
                </a:lnTo>
                <a:lnTo>
                  <a:pt x="1555" y="201"/>
                </a:lnTo>
                <a:lnTo>
                  <a:pt x="1561" y="213"/>
                </a:lnTo>
                <a:lnTo>
                  <a:pt x="1569" y="223"/>
                </a:lnTo>
                <a:lnTo>
                  <a:pt x="1577" y="231"/>
                </a:lnTo>
                <a:lnTo>
                  <a:pt x="1589" y="237"/>
                </a:lnTo>
                <a:lnTo>
                  <a:pt x="1601" y="241"/>
                </a:lnTo>
                <a:lnTo>
                  <a:pt x="1615" y="243"/>
                </a:lnTo>
                <a:lnTo>
                  <a:pt x="1615" y="243"/>
                </a:lnTo>
                <a:lnTo>
                  <a:pt x="1629" y="241"/>
                </a:lnTo>
                <a:lnTo>
                  <a:pt x="1643" y="237"/>
                </a:lnTo>
                <a:lnTo>
                  <a:pt x="1653" y="231"/>
                </a:lnTo>
                <a:lnTo>
                  <a:pt x="1663" y="223"/>
                </a:lnTo>
                <a:lnTo>
                  <a:pt x="1669" y="213"/>
                </a:lnTo>
                <a:lnTo>
                  <a:pt x="1675" y="201"/>
                </a:lnTo>
                <a:lnTo>
                  <a:pt x="1679" y="187"/>
                </a:lnTo>
                <a:lnTo>
                  <a:pt x="1679" y="173"/>
                </a:lnTo>
                <a:lnTo>
                  <a:pt x="1679" y="173"/>
                </a:lnTo>
                <a:lnTo>
                  <a:pt x="1679" y="159"/>
                </a:lnTo>
                <a:lnTo>
                  <a:pt x="1675" y="147"/>
                </a:lnTo>
                <a:lnTo>
                  <a:pt x="1669" y="135"/>
                </a:lnTo>
                <a:lnTo>
                  <a:pt x="1663" y="125"/>
                </a:lnTo>
                <a:lnTo>
                  <a:pt x="1653" y="117"/>
                </a:lnTo>
                <a:lnTo>
                  <a:pt x="1643" y="111"/>
                </a:lnTo>
                <a:lnTo>
                  <a:pt x="1629" y="107"/>
                </a:lnTo>
                <a:lnTo>
                  <a:pt x="1615" y="105"/>
                </a:lnTo>
                <a:lnTo>
                  <a:pt x="1615" y="105"/>
                </a:lnTo>
                <a:close/>
                <a:moveTo>
                  <a:pt x="1615" y="213"/>
                </a:moveTo>
                <a:lnTo>
                  <a:pt x="1615" y="213"/>
                </a:lnTo>
                <a:lnTo>
                  <a:pt x="1607" y="211"/>
                </a:lnTo>
                <a:lnTo>
                  <a:pt x="1601" y="209"/>
                </a:lnTo>
                <a:lnTo>
                  <a:pt x="1597" y="205"/>
                </a:lnTo>
                <a:lnTo>
                  <a:pt x="1593" y="201"/>
                </a:lnTo>
                <a:lnTo>
                  <a:pt x="1589" y="195"/>
                </a:lnTo>
                <a:lnTo>
                  <a:pt x="1587" y="189"/>
                </a:lnTo>
                <a:lnTo>
                  <a:pt x="1585" y="173"/>
                </a:lnTo>
                <a:lnTo>
                  <a:pt x="1585" y="173"/>
                </a:lnTo>
                <a:lnTo>
                  <a:pt x="1587" y="159"/>
                </a:lnTo>
                <a:lnTo>
                  <a:pt x="1593" y="147"/>
                </a:lnTo>
                <a:lnTo>
                  <a:pt x="1597" y="141"/>
                </a:lnTo>
                <a:lnTo>
                  <a:pt x="1601" y="139"/>
                </a:lnTo>
                <a:lnTo>
                  <a:pt x="1607" y="135"/>
                </a:lnTo>
                <a:lnTo>
                  <a:pt x="1615" y="135"/>
                </a:lnTo>
                <a:lnTo>
                  <a:pt x="1615" y="135"/>
                </a:lnTo>
                <a:lnTo>
                  <a:pt x="1623" y="135"/>
                </a:lnTo>
                <a:lnTo>
                  <a:pt x="1629" y="139"/>
                </a:lnTo>
                <a:lnTo>
                  <a:pt x="1635" y="141"/>
                </a:lnTo>
                <a:lnTo>
                  <a:pt x="1639" y="147"/>
                </a:lnTo>
                <a:lnTo>
                  <a:pt x="1643" y="159"/>
                </a:lnTo>
                <a:lnTo>
                  <a:pt x="1645" y="173"/>
                </a:lnTo>
                <a:lnTo>
                  <a:pt x="1645" y="173"/>
                </a:lnTo>
                <a:lnTo>
                  <a:pt x="1643" y="189"/>
                </a:lnTo>
                <a:lnTo>
                  <a:pt x="1639" y="201"/>
                </a:lnTo>
                <a:lnTo>
                  <a:pt x="1635" y="205"/>
                </a:lnTo>
                <a:lnTo>
                  <a:pt x="1629" y="209"/>
                </a:lnTo>
                <a:lnTo>
                  <a:pt x="1623" y="211"/>
                </a:lnTo>
                <a:lnTo>
                  <a:pt x="1615" y="213"/>
                </a:lnTo>
                <a:lnTo>
                  <a:pt x="1615" y="213"/>
                </a:lnTo>
                <a:close/>
                <a:moveTo>
                  <a:pt x="1762" y="187"/>
                </a:moveTo>
                <a:lnTo>
                  <a:pt x="1796" y="187"/>
                </a:lnTo>
                <a:lnTo>
                  <a:pt x="1796" y="187"/>
                </a:lnTo>
                <a:lnTo>
                  <a:pt x="1796" y="195"/>
                </a:lnTo>
                <a:lnTo>
                  <a:pt x="1794" y="203"/>
                </a:lnTo>
                <a:lnTo>
                  <a:pt x="1790" y="209"/>
                </a:lnTo>
                <a:lnTo>
                  <a:pt x="1786" y="213"/>
                </a:lnTo>
                <a:lnTo>
                  <a:pt x="1782" y="217"/>
                </a:lnTo>
                <a:lnTo>
                  <a:pt x="1774" y="221"/>
                </a:lnTo>
                <a:lnTo>
                  <a:pt x="1768" y="223"/>
                </a:lnTo>
                <a:lnTo>
                  <a:pt x="1760" y="223"/>
                </a:lnTo>
                <a:lnTo>
                  <a:pt x="1760" y="223"/>
                </a:lnTo>
                <a:lnTo>
                  <a:pt x="1751" y="223"/>
                </a:lnTo>
                <a:lnTo>
                  <a:pt x="1743" y="219"/>
                </a:lnTo>
                <a:lnTo>
                  <a:pt x="1735" y="215"/>
                </a:lnTo>
                <a:lnTo>
                  <a:pt x="1731" y="207"/>
                </a:lnTo>
                <a:lnTo>
                  <a:pt x="1727" y="201"/>
                </a:lnTo>
                <a:lnTo>
                  <a:pt x="1723" y="191"/>
                </a:lnTo>
                <a:lnTo>
                  <a:pt x="1721" y="183"/>
                </a:lnTo>
                <a:lnTo>
                  <a:pt x="1721" y="173"/>
                </a:lnTo>
                <a:lnTo>
                  <a:pt x="1721" y="173"/>
                </a:lnTo>
                <a:lnTo>
                  <a:pt x="1721" y="165"/>
                </a:lnTo>
                <a:lnTo>
                  <a:pt x="1723" y="155"/>
                </a:lnTo>
                <a:lnTo>
                  <a:pt x="1727" y="147"/>
                </a:lnTo>
                <a:lnTo>
                  <a:pt x="1731" y="139"/>
                </a:lnTo>
                <a:lnTo>
                  <a:pt x="1735" y="133"/>
                </a:lnTo>
                <a:lnTo>
                  <a:pt x="1743" y="127"/>
                </a:lnTo>
                <a:lnTo>
                  <a:pt x="1751" y="125"/>
                </a:lnTo>
                <a:lnTo>
                  <a:pt x="1760" y="123"/>
                </a:lnTo>
                <a:lnTo>
                  <a:pt x="1760" y="123"/>
                </a:lnTo>
                <a:lnTo>
                  <a:pt x="1772" y="125"/>
                </a:lnTo>
                <a:lnTo>
                  <a:pt x="1782" y="131"/>
                </a:lnTo>
                <a:lnTo>
                  <a:pt x="1790" y="139"/>
                </a:lnTo>
                <a:lnTo>
                  <a:pt x="1792" y="143"/>
                </a:lnTo>
                <a:lnTo>
                  <a:pt x="1792" y="149"/>
                </a:lnTo>
                <a:lnTo>
                  <a:pt x="1816" y="149"/>
                </a:lnTo>
                <a:lnTo>
                  <a:pt x="1816" y="149"/>
                </a:lnTo>
                <a:lnTo>
                  <a:pt x="1812" y="139"/>
                </a:lnTo>
                <a:lnTo>
                  <a:pt x="1808" y="131"/>
                </a:lnTo>
                <a:lnTo>
                  <a:pt x="1804" y="123"/>
                </a:lnTo>
                <a:lnTo>
                  <a:pt x="1796" y="117"/>
                </a:lnTo>
                <a:lnTo>
                  <a:pt x="1788" y="111"/>
                </a:lnTo>
                <a:lnTo>
                  <a:pt x="1780" y="107"/>
                </a:lnTo>
                <a:lnTo>
                  <a:pt x="1770" y="105"/>
                </a:lnTo>
                <a:lnTo>
                  <a:pt x="1760" y="105"/>
                </a:lnTo>
                <a:lnTo>
                  <a:pt x="1760" y="105"/>
                </a:lnTo>
                <a:lnTo>
                  <a:pt x="1747" y="107"/>
                </a:lnTo>
                <a:lnTo>
                  <a:pt x="1735" y="111"/>
                </a:lnTo>
                <a:lnTo>
                  <a:pt x="1723" y="117"/>
                </a:lnTo>
                <a:lnTo>
                  <a:pt x="1715" y="125"/>
                </a:lnTo>
                <a:lnTo>
                  <a:pt x="1707" y="135"/>
                </a:lnTo>
                <a:lnTo>
                  <a:pt x="1703" y="147"/>
                </a:lnTo>
                <a:lnTo>
                  <a:pt x="1699" y="161"/>
                </a:lnTo>
                <a:lnTo>
                  <a:pt x="1699" y="173"/>
                </a:lnTo>
                <a:lnTo>
                  <a:pt x="1699" y="173"/>
                </a:lnTo>
                <a:lnTo>
                  <a:pt x="1699" y="187"/>
                </a:lnTo>
                <a:lnTo>
                  <a:pt x="1703" y="201"/>
                </a:lnTo>
                <a:lnTo>
                  <a:pt x="1707" y="213"/>
                </a:lnTo>
                <a:lnTo>
                  <a:pt x="1715" y="223"/>
                </a:lnTo>
                <a:lnTo>
                  <a:pt x="1723" y="231"/>
                </a:lnTo>
                <a:lnTo>
                  <a:pt x="1735" y="237"/>
                </a:lnTo>
                <a:lnTo>
                  <a:pt x="1747" y="241"/>
                </a:lnTo>
                <a:lnTo>
                  <a:pt x="1760" y="243"/>
                </a:lnTo>
                <a:lnTo>
                  <a:pt x="1760" y="243"/>
                </a:lnTo>
                <a:lnTo>
                  <a:pt x="1770" y="241"/>
                </a:lnTo>
                <a:lnTo>
                  <a:pt x="1780" y="239"/>
                </a:lnTo>
                <a:lnTo>
                  <a:pt x="1790" y="233"/>
                </a:lnTo>
                <a:lnTo>
                  <a:pt x="1798" y="225"/>
                </a:lnTo>
                <a:lnTo>
                  <a:pt x="1802" y="239"/>
                </a:lnTo>
                <a:lnTo>
                  <a:pt x="1816" y="239"/>
                </a:lnTo>
                <a:lnTo>
                  <a:pt x="1816" y="169"/>
                </a:lnTo>
                <a:lnTo>
                  <a:pt x="1762" y="169"/>
                </a:lnTo>
                <a:lnTo>
                  <a:pt x="1762" y="187"/>
                </a:lnTo>
                <a:close/>
                <a:moveTo>
                  <a:pt x="1926" y="177"/>
                </a:moveTo>
                <a:lnTo>
                  <a:pt x="1926" y="177"/>
                </a:lnTo>
                <a:lnTo>
                  <a:pt x="1926" y="177"/>
                </a:lnTo>
                <a:lnTo>
                  <a:pt x="1932" y="175"/>
                </a:lnTo>
                <a:lnTo>
                  <a:pt x="1938" y="169"/>
                </a:lnTo>
                <a:lnTo>
                  <a:pt x="1942" y="165"/>
                </a:lnTo>
                <a:lnTo>
                  <a:pt x="1944" y="159"/>
                </a:lnTo>
                <a:lnTo>
                  <a:pt x="1946" y="153"/>
                </a:lnTo>
                <a:lnTo>
                  <a:pt x="1948" y="143"/>
                </a:lnTo>
                <a:lnTo>
                  <a:pt x="1948" y="143"/>
                </a:lnTo>
                <a:lnTo>
                  <a:pt x="1946" y="135"/>
                </a:lnTo>
                <a:lnTo>
                  <a:pt x="1944" y="129"/>
                </a:lnTo>
                <a:lnTo>
                  <a:pt x="1942" y="123"/>
                </a:lnTo>
                <a:lnTo>
                  <a:pt x="1936" y="117"/>
                </a:lnTo>
                <a:lnTo>
                  <a:pt x="1930" y="113"/>
                </a:lnTo>
                <a:lnTo>
                  <a:pt x="1924" y="111"/>
                </a:lnTo>
                <a:lnTo>
                  <a:pt x="1914" y="109"/>
                </a:lnTo>
                <a:lnTo>
                  <a:pt x="1904" y="109"/>
                </a:lnTo>
                <a:lnTo>
                  <a:pt x="1844" y="109"/>
                </a:lnTo>
                <a:lnTo>
                  <a:pt x="1844" y="241"/>
                </a:lnTo>
                <a:lnTo>
                  <a:pt x="1866" y="241"/>
                </a:lnTo>
                <a:lnTo>
                  <a:pt x="1866" y="187"/>
                </a:lnTo>
                <a:lnTo>
                  <a:pt x="1900" y="187"/>
                </a:lnTo>
                <a:lnTo>
                  <a:pt x="1900" y="187"/>
                </a:lnTo>
                <a:lnTo>
                  <a:pt x="1906" y="187"/>
                </a:lnTo>
                <a:lnTo>
                  <a:pt x="1912" y="189"/>
                </a:lnTo>
                <a:lnTo>
                  <a:pt x="1916" y="191"/>
                </a:lnTo>
                <a:lnTo>
                  <a:pt x="1920" y="195"/>
                </a:lnTo>
                <a:lnTo>
                  <a:pt x="1922" y="199"/>
                </a:lnTo>
                <a:lnTo>
                  <a:pt x="1924" y="205"/>
                </a:lnTo>
                <a:lnTo>
                  <a:pt x="1926" y="221"/>
                </a:lnTo>
                <a:lnTo>
                  <a:pt x="1926" y="221"/>
                </a:lnTo>
                <a:lnTo>
                  <a:pt x="1926" y="231"/>
                </a:lnTo>
                <a:lnTo>
                  <a:pt x="1928" y="239"/>
                </a:lnTo>
                <a:lnTo>
                  <a:pt x="1952" y="239"/>
                </a:lnTo>
                <a:lnTo>
                  <a:pt x="1952" y="239"/>
                </a:lnTo>
                <a:lnTo>
                  <a:pt x="1950" y="235"/>
                </a:lnTo>
                <a:lnTo>
                  <a:pt x="1948" y="227"/>
                </a:lnTo>
                <a:lnTo>
                  <a:pt x="1946" y="205"/>
                </a:lnTo>
                <a:lnTo>
                  <a:pt x="1946" y="205"/>
                </a:lnTo>
                <a:lnTo>
                  <a:pt x="1944" y="193"/>
                </a:lnTo>
                <a:lnTo>
                  <a:pt x="1938" y="183"/>
                </a:lnTo>
                <a:lnTo>
                  <a:pt x="1932" y="179"/>
                </a:lnTo>
                <a:lnTo>
                  <a:pt x="1926" y="177"/>
                </a:lnTo>
                <a:lnTo>
                  <a:pt x="1926" y="177"/>
                </a:lnTo>
                <a:close/>
                <a:moveTo>
                  <a:pt x="1902" y="169"/>
                </a:moveTo>
                <a:lnTo>
                  <a:pt x="1866" y="169"/>
                </a:lnTo>
                <a:lnTo>
                  <a:pt x="1866" y="127"/>
                </a:lnTo>
                <a:lnTo>
                  <a:pt x="1902" y="127"/>
                </a:lnTo>
                <a:lnTo>
                  <a:pt x="1902" y="127"/>
                </a:lnTo>
                <a:lnTo>
                  <a:pt x="1910" y="127"/>
                </a:lnTo>
                <a:lnTo>
                  <a:pt x="1918" y="131"/>
                </a:lnTo>
                <a:lnTo>
                  <a:pt x="1922" y="137"/>
                </a:lnTo>
                <a:lnTo>
                  <a:pt x="1924" y="147"/>
                </a:lnTo>
                <a:lnTo>
                  <a:pt x="1924" y="147"/>
                </a:lnTo>
                <a:lnTo>
                  <a:pt x="1924" y="157"/>
                </a:lnTo>
                <a:lnTo>
                  <a:pt x="1920" y="163"/>
                </a:lnTo>
                <a:lnTo>
                  <a:pt x="1912" y="167"/>
                </a:lnTo>
                <a:lnTo>
                  <a:pt x="1902" y="169"/>
                </a:lnTo>
                <a:lnTo>
                  <a:pt x="1902" y="169"/>
                </a:lnTo>
                <a:close/>
                <a:moveTo>
                  <a:pt x="2026" y="105"/>
                </a:moveTo>
                <a:lnTo>
                  <a:pt x="2026" y="105"/>
                </a:lnTo>
                <a:lnTo>
                  <a:pt x="2012" y="107"/>
                </a:lnTo>
                <a:lnTo>
                  <a:pt x="2000" y="111"/>
                </a:lnTo>
                <a:lnTo>
                  <a:pt x="1990" y="117"/>
                </a:lnTo>
                <a:lnTo>
                  <a:pt x="1982" y="125"/>
                </a:lnTo>
                <a:lnTo>
                  <a:pt x="1974" y="135"/>
                </a:lnTo>
                <a:lnTo>
                  <a:pt x="1968" y="147"/>
                </a:lnTo>
                <a:lnTo>
                  <a:pt x="1966" y="161"/>
                </a:lnTo>
                <a:lnTo>
                  <a:pt x="1964" y="173"/>
                </a:lnTo>
                <a:lnTo>
                  <a:pt x="1964" y="173"/>
                </a:lnTo>
                <a:lnTo>
                  <a:pt x="1966" y="187"/>
                </a:lnTo>
                <a:lnTo>
                  <a:pt x="1968" y="201"/>
                </a:lnTo>
                <a:lnTo>
                  <a:pt x="1974" y="213"/>
                </a:lnTo>
                <a:lnTo>
                  <a:pt x="1982" y="223"/>
                </a:lnTo>
                <a:lnTo>
                  <a:pt x="1990" y="231"/>
                </a:lnTo>
                <a:lnTo>
                  <a:pt x="2000" y="237"/>
                </a:lnTo>
                <a:lnTo>
                  <a:pt x="2012" y="241"/>
                </a:lnTo>
                <a:lnTo>
                  <a:pt x="2026" y="243"/>
                </a:lnTo>
                <a:lnTo>
                  <a:pt x="2026" y="243"/>
                </a:lnTo>
                <a:lnTo>
                  <a:pt x="2040" y="241"/>
                </a:lnTo>
                <a:lnTo>
                  <a:pt x="2052" y="237"/>
                </a:lnTo>
                <a:lnTo>
                  <a:pt x="2064" y="231"/>
                </a:lnTo>
                <a:lnTo>
                  <a:pt x="2072" y="223"/>
                </a:lnTo>
                <a:lnTo>
                  <a:pt x="2080" y="213"/>
                </a:lnTo>
                <a:lnTo>
                  <a:pt x="2084" y="201"/>
                </a:lnTo>
                <a:lnTo>
                  <a:pt x="2088" y="187"/>
                </a:lnTo>
                <a:lnTo>
                  <a:pt x="2088" y="173"/>
                </a:lnTo>
                <a:lnTo>
                  <a:pt x="2088" y="173"/>
                </a:lnTo>
                <a:lnTo>
                  <a:pt x="2088" y="161"/>
                </a:lnTo>
                <a:lnTo>
                  <a:pt x="2084" y="147"/>
                </a:lnTo>
                <a:lnTo>
                  <a:pt x="2080" y="135"/>
                </a:lnTo>
                <a:lnTo>
                  <a:pt x="2072" y="125"/>
                </a:lnTo>
                <a:lnTo>
                  <a:pt x="2064" y="117"/>
                </a:lnTo>
                <a:lnTo>
                  <a:pt x="2052" y="111"/>
                </a:lnTo>
                <a:lnTo>
                  <a:pt x="2040" y="107"/>
                </a:lnTo>
                <a:lnTo>
                  <a:pt x="2026" y="105"/>
                </a:lnTo>
                <a:lnTo>
                  <a:pt x="2026" y="105"/>
                </a:lnTo>
                <a:close/>
                <a:moveTo>
                  <a:pt x="2026" y="223"/>
                </a:moveTo>
                <a:lnTo>
                  <a:pt x="2026" y="223"/>
                </a:lnTo>
                <a:lnTo>
                  <a:pt x="2018" y="223"/>
                </a:lnTo>
                <a:lnTo>
                  <a:pt x="2010" y="219"/>
                </a:lnTo>
                <a:lnTo>
                  <a:pt x="2002" y="215"/>
                </a:lnTo>
                <a:lnTo>
                  <a:pt x="1996" y="209"/>
                </a:lnTo>
                <a:lnTo>
                  <a:pt x="1992" y="201"/>
                </a:lnTo>
                <a:lnTo>
                  <a:pt x="1990" y="193"/>
                </a:lnTo>
                <a:lnTo>
                  <a:pt x="1988" y="183"/>
                </a:lnTo>
                <a:lnTo>
                  <a:pt x="1988" y="173"/>
                </a:lnTo>
                <a:lnTo>
                  <a:pt x="1988" y="173"/>
                </a:lnTo>
                <a:lnTo>
                  <a:pt x="1990" y="155"/>
                </a:lnTo>
                <a:lnTo>
                  <a:pt x="1992" y="147"/>
                </a:lnTo>
                <a:lnTo>
                  <a:pt x="1996" y="139"/>
                </a:lnTo>
                <a:lnTo>
                  <a:pt x="2002" y="133"/>
                </a:lnTo>
                <a:lnTo>
                  <a:pt x="2008" y="129"/>
                </a:lnTo>
                <a:lnTo>
                  <a:pt x="2018" y="125"/>
                </a:lnTo>
                <a:lnTo>
                  <a:pt x="2026" y="123"/>
                </a:lnTo>
                <a:lnTo>
                  <a:pt x="2026" y="123"/>
                </a:lnTo>
                <a:lnTo>
                  <a:pt x="2036" y="125"/>
                </a:lnTo>
                <a:lnTo>
                  <a:pt x="2044" y="129"/>
                </a:lnTo>
                <a:lnTo>
                  <a:pt x="2052" y="133"/>
                </a:lnTo>
                <a:lnTo>
                  <a:pt x="2056" y="139"/>
                </a:lnTo>
                <a:lnTo>
                  <a:pt x="2060" y="147"/>
                </a:lnTo>
                <a:lnTo>
                  <a:pt x="2064" y="155"/>
                </a:lnTo>
                <a:lnTo>
                  <a:pt x="2066" y="173"/>
                </a:lnTo>
                <a:lnTo>
                  <a:pt x="2066" y="173"/>
                </a:lnTo>
                <a:lnTo>
                  <a:pt x="2064" y="193"/>
                </a:lnTo>
                <a:lnTo>
                  <a:pt x="2060" y="201"/>
                </a:lnTo>
                <a:lnTo>
                  <a:pt x="2056" y="209"/>
                </a:lnTo>
                <a:lnTo>
                  <a:pt x="2052" y="215"/>
                </a:lnTo>
                <a:lnTo>
                  <a:pt x="2044" y="219"/>
                </a:lnTo>
                <a:lnTo>
                  <a:pt x="2036" y="223"/>
                </a:lnTo>
                <a:lnTo>
                  <a:pt x="2026" y="223"/>
                </a:lnTo>
                <a:lnTo>
                  <a:pt x="2026" y="223"/>
                </a:lnTo>
                <a:close/>
                <a:moveTo>
                  <a:pt x="2192" y="185"/>
                </a:moveTo>
                <a:lnTo>
                  <a:pt x="2192" y="185"/>
                </a:lnTo>
                <a:lnTo>
                  <a:pt x="2192" y="199"/>
                </a:lnTo>
                <a:lnTo>
                  <a:pt x="2190" y="205"/>
                </a:lnTo>
                <a:lnTo>
                  <a:pt x="2188" y="211"/>
                </a:lnTo>
                <a:lnTo>
                  <a:pt x="2184" y="215"/>
                </a:lnTo>
                <a:lnTo>
                  <a:pt x="2178" y="219"/>
                </a:lnTo>
                <a:lnTo>
                  <a:pt x="2172" y="223"/>
                </a:lnTo>
                <a:lnTo>
                  <a:pt x="2162" y="223"/>
                </a:lnTo>
                <a:lnTo>
                  <a:pt x="2162" y="223"/>
                </a:lnTo>
                <a:lnTo>
                  <a:pt x="2152" y="223"/>
                </a:lnTo>
                <a:lnTo>
                  <a:pt x="2144" y="219"/>
                </a:lnTo>
                <a:lnTo>
                  <a:pt x="2140" y="215"/>
                </a:lnTo>
                <a:lnTo>
                  <a:pt x="2136" y="211"/>
                </a:lnTo>
                <a:lnTo>
                  <a:pt x="2134" y="205"/>
                </a:lnTo>
                <a:lnTo>
                  <a:pt x="2132" y="199"/>
                </a:lnTo>
                <a:lnTo>
                  <a:pt x="2132" y="185"/>
                </a:lnTo>
                <a:lnTo>
                  <a:pt x="2132" y="109"/>
                </a:lnTo>
                <a:lnTo>
                  <a:pt x="2108" y="109"/>
                </a:lnTo>
                <a:lnTo>
                  <a:pt x="2108" y="193"/>
                </a:lnTo>
                <a:lnTo>
                  <a:pt x="2108" y="193"/>
                </a:lnTo>
                <a:lnTo>
                  <a:pt x="2110" y="205"/>
                </a:lnTo>
                <a:lnTo>
                  <a:pt x="2112" y="215"/>
                </a:lnTo>
                <a:lnTo>
                  <a:pt x="2118" y="223"/>
                </a:lnTo>
                <a:lnTo>
                  <a:pt x="2124" y="231"/>
                </a:lnTo>
                <a:lnTo>
                  <a:pt x="2130" y="235"/>
                </a:lnTo>
                <a:lnTo>
                  <a:pt x="2140" y="239"/>
                </a:lnTo>
                <a:lnTo>
                  <a:pt x="2150" y="243"/>
                </a:lnTo>
                <a:lnTo>
                  <a:pt x="2162" y="243"/>
                </a:lnTo>
                <a:lnTo>
                  <a:pt x="2162" y="243"/>
                </a:lnTo>
                <a:lnTo>
                  <a:pt x="2174" y="243"/>
                </a:lnTo>
                <a:lnTo>
                  <a:pt x="2184" y="239"/>
                </a:lnTo>
                <a:lnTo>
                  <a:pt x="2192" y="235"/>
                </a:lnTo>
                <a:lnTo>
                  <a:pt x="2200" y="231"/>
                </a:lnTo>
                <a:lnTo>
                  <a:pt x="2206" y="223"/>
                </a:lnTo>
                <a:lnTo>
                  <a:pt x="2210" y="215"/>
                </a:lnTo>
                <a:lnTo>
                  <a:pt x="2214" y="205"/>
                </a:lnTo>
                <a:lnTo>
                  <a:pt x="2214" y="193"/>
                </a:lnTo>
                <a:lnTo>
                  <a:pt x="2214" y="109"/>
                </a:lnTo>
                <a:lnTo>
                  <a:pt x="2192" y="109"/>
                </a:lnTo>
                <a:lnTo>
                  <a:pt x="2192" y="185"/>
                </a:lnTo>
                <a:close/>
                <a:moveTo>
                  <a:pt x="2300" y="109"/>
                </a:moveTo>
                <a:lnTo>
                  <a:pt x="2242" y="109"/>
                </a:lnTo>
                <a:lnTo>
                  <a:pt x="2242" y="239"/>
                </a:lnTo>
                <a:lnTo>
                  <a:pt x="2266" y="239"/>
                </a:lnTo>
                <a:lnTo>
                  <a:pt x="2266" y="189"/>
                </a:lnTo>
                <a:lnTo>
                  <a:pt x="2300" y="189"/>
                </a:lnTo>
                <a:lnTo>
                  <a:pt x="2300" y="189"/>
                </a:lnTo>
                <a:lnTo>
                  <a:pt x="2312" y="189"/>
                </a:lnTo>
                <a:lnTo>
                  <a:pt x="2322" y="185"/>
                </a:lnTo>
                <a:lnTo>
                  <a:pt x="2330" y="181"/>
                </a:lnTo>
                <a:lnTo>
                  <a:pt x="2336" y="175"/>
                </a:lnTo>
                <a:lnTo>
                  <a:pt x="2340" y="169"/>
                </a:lnTo>
                <a:lnTo>
                  <a:pt x="2342" y="163"/>
                </a:lnTo>
                <a:lnTo>
                  <a:pt x="2344" y="149"/>
                </a:lnTo>
                <a:lnTo>
                  <a:pt x="2344" y="149"/>
                </a:lnTo>
                <a:lnTo>
                  <a:pt x="2342" y="135"/>
                </a:lnTo>
                <a:lnTo>
                  <a:pt x="2340" y="129"/>
                </a:lnTo>
                <a:lnTo>
                  <a:pt x="2336" y="123"/>
                </a:lnTo>
                <a:lnTo>
                  <a:pt x="2330" y="117"/>
                </a:lnTo>
                <a:lnTo>
                  <a:pt x="2322" y="113"/>
                </a:lnTo>
                <a:lnTo>
                  <a:pt x="2312" y="109"/>
                </a:lnTo>
                <a:lnTo>
                  <a:pt x="2300" y="109"/>
                </a:lnTo>
                <a:lnTo>
                  <a:pt x="2300" y="109"/>
                </a:lnTo>
                <a:close/>
                <a:moveTo>
                  <a:pt x="2298" y="171"/>
                </a:moveTo>
                <a:lnTo>
                  <a:pt x="2266" y="171"/>
                </a:lnTo>
                <a:lnTo>
                  <a:pt x="2266" y="127"/>
                </a:lnTo>
                <a:lnTo>
                  <a:pt x="2300" y="127"/>
                </a:lnTo>
                <a:lnTo>
                  <a:pt x="2300" y="127"/>
                </a:lnTo>
                <a:lnTo>
                  <a:pt x="2308" y="127"/>
                </a:lnTo>
                <a:lnTo>
                  <a:pt x="2314" y="131"/>
                </a:lnTo>
                <a:lnTo>
                  <a:pt x="2320" y="137"/>
                </a:lnTo>
                <a:lnTo>
                  <a:pt x="2322" y="149"/>
                </a:lnTo>
                <a:lnTo>
                  <a:pt x="2322" y="149"/>
                </a:lnTo>
                <a:lnTo>
                  <a:pt x="2320" y="155"/>
                </a:lnTo>
                <a:lnTo>
                  <a:pt x="2320" y="159"/>
                </a:lnTo>
                <a:lnTo>
                  <a:pt x="2314" y="165"/>
                </a:lnTo>
                <a:lnTo>
                  <a:pt x="2306" y="169"/>
                </a:lnTo>
                <a:lnTo>
                  <a:pt x="2298" y="171"/>
                </a:lnTo>
                <a:lnTo>
                  <a:pt x="2298" y="171"/>
                </a:lnTo>
                <a:close/>
                <a:moveTo>
                  <a:pt x="182" y="0"/>
                </a:moveTo>
                <a:lnTo>
                  <a:pt x="182" y="0"/>
                </a:lnTo>
                <a:lnTo>
                  <a:pt x="162" y="0"/>
                </a:lnTo>
                <a:lnTo>
                  <a:pt x="144" y="4"/>
                </a:lnTo>
                <a:lnTo>
                  <a:pt x="128" y="8"/>
                </a:lnTo>
                <a:lnTo>
                  <a:pt x="110" y="14"/>
                </a:lnTo>
                <a:lnTo>
                  <a:pt x="94" y="22"/>
                </a:lnTo>
                <a:lnTo>
                  <a:pt x="80" y="32"/>
                </a:lnTo>
                <a:lnTo>
                  <a:pt x="66" y="42"/>
                </a:lnTo>
                <a:lnTo>
                  <a:pt x="52" y="54"/>
                </a:lnTo>
                <a:lnTo>
                  <a:pt x="42" y="66"/>
                </a:lnTo>
                <a:lnTo>
                  <a:pt x="30" y="80"/>
                </a:lnTo>
                <a:lnTo>
                  <a:pt x="22" y="97"/>
                </a:lnTo>
                <a:lnTo>
                  <a:pt x="14" y="113"/>
                </a:lnTo>
                <a:lnTo>
                  <a:pt x="8" y="129"/>
                </a:lnTo>
                <a:lnTo>
                  <a:pt x="4" y="147"/>
                </a:lnTo>
                <a:lnTo>
                  <a:pt x="0" y="165"/>
                </a:lnTo>
                <a:lnTo>
                  <a:pt x="0" y="185"/>
                </a:lnTo>
                <a:lnTo>
                  <a:pt x="0" y="185"/>
                </a:lnTo>
                <a:lnTo>
                  <a:pt x="2" y="209"/>
                </a:lnTo>
                <a:lnTo>
                  <a:pt x="6" y="233"/>
                </a:lnTo>
                <a:lnTo>
                  <a:pt x="14" y="255"/>
                </a:lnTo>
                <a:lnTo>
                  <a:pt x="24" y="278"/>
                </a:lnTo>
                <a:lnTo>
                  <a:pt x="38" y="298"/>
                </a:lnTo>
                <a:lnTo>
                  <a:pt x="52" y="316"/>
                </a:lnTo>
                <a:lnTo>
                  <a:pt x="70" y="330"/>
                </a:lnTo>
                <a:lnTo>
                  <a:pt x="88" y="344"/>
                </a:lnTo>
                <a:lnTo>
                  <a:pt x="130" y="205"/>
                </a:lnTo>
                <a:lnTo>
                  <a:pt x="130" y="205"/>
                </a:lnTo>
                <a:lnTo>
                  <a:pt x="122" y="199"/>
                </a:lnTo>
                <a:lnTo>
                  <a:pt x="114" y="191"/>
                </a:lnTo>
                <a:lnTo>
                  <a:pt x="108" y="183"/>
                </a:lnTo>
                <a:lnTo>
                  <a:pt x="102" y="173"/>
                </a:lnTo>
                <a:lnTo>
                  <a:pt x="96" y="163"/>
                </a:lnTo>
                <a:lnTo>
                  <a:pt x="94" y="153"/>
                </a:lnTo>
                <a:lnTo>
                  <a:pt x="92" y="141"/>
                </a:lnTo>
                <a:lnTo>
                  <a:pt x="90" y="129"/>
                </a:lnTo>
                <a:lnTo>
                  <a:pt x="90" y="129"/>
                </a:lnTo>
                <a:lnTo>
                  <a:pt x="92" y="111"/>
                </a:lnTo>
                <a:lnTo>
                  <a:pt x="98" y="93"/>
                </a:lnTo>
                <a:lnTo>
                  <a:pt x="106" y="78"/>
                </a:lnTo>
                <a:lnTo>
                  <a:pt x="116" y="64"/>
                </a:lnTo>
                <a:lnTo>
                  <a:pt x="130" y="52"/>
                </a:lnTo>
                <a:lnTo>
                  <a:pt x="146" y="44"/>
                </a:lnTo>
                <a:lnTo>
                  <a:pt x="162" y="38"/>
                </a:lnTo>
                <a:lnTo>
                  <a:pt x="182" y="36"/>
                </a:lnTo>
                <a:lnTo>
                  <a:pt x="182" y="36"/>
                </a:lnTo>
                <a:lnTo>
                  <a:pt x="200" y="38"/>
                </a:lnTo>
                <a:lnTo>
                  <a:pt x="216" y="44"/>
                </a:lnTo>
                <a:lnTo>
                  <a:pt x="232" y="52"/>
                </a:lnTo>
                <a:lnTo>
                  <a:pt x="246" y="64"/>
                </a:lnTo>
                <a:lnTo>
                  <a:pt x="256" y="78"/>
                </a:lnTo>
                <a:lnTo>
                  <a:pt x="264" y="93"/>
                </a:lnTo>
                <a:lnTo>
                  <a:pt x="270" y="111"/>
                </a:lnTo>
                <a:lnTo>
                  <a:pt x="272" y="129"/>
                </a:lnTo>
                <a:lnTo>
                  <a:pt x="272" y="129"/>
                </a:lnTo>
                <a:lnTo>
                  <a:pt x="270" y="141"/>
                </a:lnTo>
                <a:lnTo>
                  <a:pt x="268" y="153"/>
                </a:lnTo>
                <a:lnTo>
                  <a:pt x="266" y="163"/>
                </a:lnTo>
                <a:lnTo>
                  <a:pt x="260" y="173"/>
                </a:lnTo>
                <a:lnTo>
                  <a:pt x="256" y="183"/>
                </a:lnTo>
                <a:lnTo>
                  <a:pt x="248" y="191"/>
                </a:lnTo>
                <a:lnTo>
                  <a:pt x="240" y="199"/>
                </a:lnTo>
                <a:lnTo>
                  <a:pt x="232" y="205"/>
                </a:lnTo>
                <a:lnTo>
                  <a:pt x="274" y="344"/>
                </a:lnTo>
                <a:lnTo>
                  <a:pt x="274" y="344"/>
                </a:lnTo>
                <a:lnTo>
                  <a:pt x="292" y="330"/>
                </a:lnTo>
                <a:lnTo>
                  <a:pt x="310" y="316"/>
                </a:lnTo>
                <a:lnTo>
                  <a:pt x="326" y="298"/>
                </a:lnTo>
                <a:lnTo>
                  <a:pt x="338" y="278"/>
                </a:lnTo>
                <a:lnTo>
                  <a:pt x="348" y="255"/>
                </a:lnTo>
                <a:lnTo>
                  <a:pt x="356" y="233"/>
                </a:lnTo>
                <a:lnTo>
                  <a:pt x="360" y="209"/>
                </a:lnTo>
                <a:lnTo>
                  <a:pt x="362" y="185"/>
                </a:lnTo>
                <a:lnTo>
                  <a:pt x="362" y="185"/>
                </a:lnTo>
                <a:lnTo>
                  <a:pt x="362" y="165"/>
                </a:lnTo>
                <a:lnTo>
                  <a:pt x="358" y="147"/>
                </a:lnTo>
                <a:lnTo>
                  <a:pt x="354" y="129"/>
                </a:lnTo>
                <a:lnTo>
                  <a:pt x="348" y="113"/>
                </a:lnTo>
                <a:lnTo>
                  <a:pt x="340" y="97"/>
                </a:lnTo>
                <a:lnTo>
                  <a:pt x="332" y="80"/>
                </a:lnTo>
                <a:lnTo>
                  <a:pt x="320" y="66"/>
                </a:lnTo>
                <a:lnTo>
                  <a:pt x="310" y="54"/>
                </a:lnTo>
                <a:lnTo>
                  <a:pt x="296" y="42"/>
                </a:lnTo>
                <a:lnTo>
                  <a:pt x="282" y="32"/>
                </a:lnTo>
                <a:lnTo>
                  <a:pt x="268" y="22"/>
                </a:lnTo>
                <a:lnTo>
                  <a:pt x="252" y="14"/>
                </a:lnTo>
                <a:lnTo>
                  <a:pt x="234" y="8"/>
                </a:lnTo>
                <a:lnTo>
                  <a:pt x="218" y="4"/>
                </a:lnTo>
                <a:lnTo>
                  <a:pt x="200" y="0"/>
                </a:lnTo>
                <a:lnTo>
                  <a:pt x="182" y="0"/>
                </a:lnTo>
                <a:lnTo>
                  <a:pt x="18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 descr="Presenter Ico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522229"/>
            <a:ext cx="505581" cy="5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1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F58C-8004-D141-9ADA-1EEB9C78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Create and Update view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9D4BF-0AE2-804E-9EC5-E5ED6BC7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304" y="2236539"/>
            <a:ext cx="10058400" cy="166794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&lt;h1&gt;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{{ </a:t>
            </a:r>
            <a:r>
              <a:rPr lang="en-US" sz="1800" dirty="0">
                <a:solidFill>
                  <a:srgbClr val="001080"/>
                </a:solidFill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mode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| </a:t>
            </a:r>
            <a:r>
              <a:rPr lang="en-US" sz="1800" dirty="0">
                <a:solidFill>
                  <a:srgbClr val="001080"/>
                </a:solidFill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capitalize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}}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User</a:t>
            </a:r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&lt;/h1&gt;</a:t>
            </a:r>
          </a:p>
          <a:p>
            <a:endParaRPr lang="en-US" sz="1800" dirty="0">
              <a:solidFill>
                <a:srgbClr val="8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&lt;b-form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novalidate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@submit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onSubmit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@reset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onReset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v-if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&lt;b-form-group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label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"Name"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label-for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"name"</a:t>
            </a:r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&lt;b-form-input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v-model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"text"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"name” </a:t>
            </a: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1800" dirty="0" err="1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readonly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isReadonly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&lt;/b-form-group&gt;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B0D373-18FF-6A4E-9B65-43E5E0F6CE7A}"/>
              </a:ext>
            </a:extLst>
          </p:cNvPr>
          <p:cNvSpPr txBox="1">
            <a:spLocks/>
          </p:cNvSpPr>
          <p:nvPr/>
        </p:nvSpPr>
        <p:spPr>
          <a:xfrm>
            <a:off x="908304" y="4087368"/>
            <a:ext cx="10058400" cy="215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2400" kern="1200">
                <a:solidFill>
                  <a:schemeClr val="tx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tx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tx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tx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tx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export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sz="1800" dirty="0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mode: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route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matched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solidFill>
                  <a:srgbClr val="0988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meta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</a:p>
          <a:p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computed: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sz="1800" dirty="0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isReadonly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route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matched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solidFill>
                  <a:srgbClr val="0988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meta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=== 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'view'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},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</a:p>
        </p:txBody>
      </p:sp>
    </p:spTree>
    <p:extLst>
      <p:ext uri="{BB962C8B-B14F-4D97-AF65-F5344CB8AC3E}">
        <p14:creationId xmlns:p14="http://schemas.microsoft.com/office/powerpoint/2010/main" val="348119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3DFE1C-C267-8342-91DD-438D9821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Applying </a:t>
            </a:r>
            <a:r>
              <a:rPr lang="en-US" sz="4000" dirty="0" err="1">
                <a:latin typeface="Andale Mono" panose="020B0509000000000004" pitchFamily="49" charset="0"/>
              </a:rPr>
              <a:t>readonly</a:t>
            </a:r>
            <a:r>
              <a:rPr lang="en-US" sz="4000" dirty="0"/>
              <a:t> attribute to components</a:t>
            </a:r>
          </a:p>
        </p:txBody>
      </p:sp>
      <p:pic>
        <p:nvPicPr>
          <p:cNvPr id="6" name="Content Placeholder 5" descr="View User screen with readonly attribute applied to all form elements. Dropdowns, checkboxes and radio buttons do not appear to be readonly.">
            <a:extLst>
              <a:ext uri="{FF2B5EF4-FFF2-40B4-BE49-F238E27FC236}">
                <a16:creationId xmlns:a16="http://schemas.microsoft.com/office/drawing/2014/main" id="{065819FD-B755-684B-A0E1-A687DA532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473" y="2254250"/>
            <a:ext cx="4154141" cy="3922713"/>
          </a:xfrm>
        </p:spPr>
      </p:pic>
      <p:pic>
        <p:nvPicPr>
          <p:cNvPr id="11" name="Content Placeholder 10" descr="Screencast showing a user navigating through the View User page via the TAB key. User is able to stop at dropdowns, checkboxes and radio buttons to change their value.">
            <a:extLst>
              <a:ext uri="{FF2B5EF4-FFF2-40B4-BE49-F238E27FC236}">
                <a16:creationId xmlns:a16="http://schemas.microsoft.com/office/drawing/2014/main" id="{2BD047C5-E42C-9442-86EE-4ADAA913672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282" y="2263850"/>
            <a:ext cx="4137212" cy="3913113"/>
          </a:xfrm>
        </p:spPr>
      </p:pic>
    </p:spTree>
    <p:extLst>
      <p:ext uri="{BB962C8B-B14F-4D97-AF65-F5344CB8AC3E}">
        <p14:creationId xmlns:p14="http://schemas.microsoft.com/office/powerpoint/2010/main" val="41544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5C82-F971-3A41-A85B-32E1E263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CF744E-AEF7-F744-A3C6-3DC396215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Utilize hacks</a:t>
            </a:r>
          </a:p>
          <a:p>
            <a:r>
              <a:rPr lang="en-US" b="1" dirty="0"/>
              <a:t>Pro:</a:t>
            </a:r>
            <a:r>
              <a:rPr lang="en-US" dirty="0"/>
              <a:t> Easy to implement</a:t>
            </a:r>
          </a:p>
          <a:p>
            <a:r>
              <a:rPr lang="en-US" b="1" dirty="0"/>
              <a:t>Con:</a:t>
            </a:r>
            <a:r>
              <a:rPr lang="en-US" dirty="0"/>
              <a:t> There are always trade-offs across browser or devices.</a:t>
            </a:r>
          </a:p>
          <a:p>
            <a:r>
              <a:rPr lang="en-US" b="1" dirty="0"/>
              <a:t>Note:</a:t>
            </a:r>
            <a:r>
              <a:rPr lang="en-US" dirty="0"/>
              <a:t> Hacks </a:t>
            </a:r>
            <a:r>
              <a:rPr lang="en-US" i="1" dirty="0"/>
              <a:t>must </a:t>
            </a:r>
            <a:r>
              <a:rPr lang="en-US" dirty="0"/>
              <a:t>be well documented for the rest of the team.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446BE2-F620-EA4B-AE40-E7AA20385E0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Switch to different element</a:t>
            </a:r>
          </a:p>
          <a:p>
            <a:r>
              <a:rPr lang="en-US" b="1" dirty="0"/>
              <a:t>Pro:</a:t>
            </a:r>
            <a:r>
              <a:rPr lang="en-US" dirty="0"/>
              <a:t> Easy to display selected value in a </a:t>
            </a:r>
            <a:r>
              <a:rPr lang="en-US" dirty="0" err="1">
                <a:latin typeface="Andale Mono" panose="020B0509000000000004" pitchFamily="49" charset="0"/>
              </a:rPr>
              <a:t>readonly</a:t>
            </a:r>
            <a:r>
              <a:rPr lang="en-US" dirty="0"/>
              <a:t> text input.</a:t>
            </a:r>
          </a:p>
          <a:p>
            <a:r>
              <a:rPr lang="en-US" b="1" dirty="0"/>
              <a:t>Con:</a:t>
            </a:r>
            <a:r>
              <a:rPr lang="en-US" dirty="0"/>
              <a:t> Would need a different solution for multiple select </a:t>
            </a:r>
            <a:r>
              <a:rPr lang="en-US" dirty="0" err="1"/>
              <a:t>listbox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69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5C82-F971-3A41-A85B-32E1E263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CF744E-AEF7-F744-A3C6-3DC396215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Custom </a:t>
            </a:r>
            <a:r>
              <a:rPr lang="en-US" b="1" dirty="0" err="1"/>
              <a:t>Listbox</a:t>
            </a:r>
            <a:r>
              <a:rPr lang="en-US" b="1" dirty="0"/>
              <a:t> component</a:t>
            </a:r>
          </a:p>
          <a:p>
            <a:r>
              <a:rPr lang="en-US" b="1" dirty="0"/>
              <a:t>Pro:</a:t>
            </a:r>
            <a:r>
              <a:rPr lang="en-US" dirty="0"/>
              <a:t> Complete control over presentation</a:t>
            </a:r>
          </a:p>
          <a:p>
            <a:r>
              <a:rPr lang="en-US" b="1" dirty="0"/>
              <a:t>Con:</a:t>
            </a:r>
            <a:r>
              <a:rPr lang="en-US" dirty="0"/>
              <a:t> Increases scope</a:t>
            </a:r>
          </a:p>
          <a:p>
            <a:r>
              <a:rPr lang="en-US" b="1" dirty="0"/>
              <a:t>Con:</a:t>
            </a:r>
            <a:r>
              <a:rPr lang="en-US" dirty="0"/>
              <a:t> Testing is more complex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446BE2-F620-EA4B-AE40-E7AA20385E0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Alternative Read-only View</a:t>
            </a:r>
          </a:p>
          <a:p>
            <a:r>
              <a:rPr lang="en-US" b="1" dirty="0"/>
              <a:t>Pro:</a:t>
            </a:r>
            <a:r>
              <a:rPr lang="en-US" dirty="0"/>
              <a:t> Quick to build and easy to test </a:t>
            </a:r>
          </a:p>
          <a:p>
            <a:r>
              <a:rPr lang="en-US" b="1" dirty="0"/>
              <a:t>Pro:</a:t>
            </a:r>
            <a:r>
              <a:rPr lang="en-US" dirty="0"/>
              <a:t> Easier to use (usually)</a:t>
            </a:r>
          </a:p>
          <a:p>
            <a:r>
              <a:rPr lang="en-US" b="1" dirty="0"/>
              <a:t>Note:</a:t>
            </a:r>
            <a:r>
              <a:rPr lang="en-US" dirty="0"/>
              <a:t> Actually still DRY</a:t>
            </a:r>
          </a:p>
        </p:txBody>
      </p:sp>
    </p:spTree>
    <p:extLst>
      <p:ext uri="{BB962C8B-B14F-4D97-AF65-F5344CB8AC3E}">
        <p14:creationId xmlns:p14="http://schemas.microsoft.com/office/powerpoint/2010/main" val="404500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33CA55A-57A1-0F41-AD82-53322AA7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Read-only View</a:t>
            </a:r>
          </a:p>
        </p:txBody>
      </p:sp>
      <p:pic>
        <p:nvPicPr>
          <p:cNvPr id="11" name="Content Placeholder 10" descr="View User screen with all of the same fields presented in an easy to read format. Email address is also a mailto link.">
            <a:extLst>
              <a:ext uri="{FF2B5EF4-FFF2-40B4-BE49-F238E27FC236}">
                <a16:creationId xmlns:a16="http://schemas.microsoft.com/office/drawing/2014/main" id="{AEF6CD5B-F97A-B04C-9F3D-4BFBB2BC2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57616"/>
            <a:ext cx="7885260" cy="3930033"/>
          </a:xfr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77041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F1556E-EAF1-5A42-A005-4CFA3A7B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939" y="2766218"/>
            <a:ext cx="6276644" cy="1325563"/>
          </a:xfrm>
        </p:spPr>
        <p:txBody>
          <a:bodyPr/>
          <a:lstStyle/>
          <a:p>
            <a:r>
              <a:rPr lang="en-US" dirty="0"/>
              <a:t>Keeping it simple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FE435-E980-844F-A77D-E03D9A2456D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How can I safely reuse a component?</a:t>
            </a:r>
          </a:p>
        </p:txBody>
      </p:sp>
    </p:spTree>
    <p:extLst>
      <p:ext uri="{BB962C8B-B14F-4D97-AF65-F5344CB8AC3E}">
        <p14:creationId xmlns:p14="http://schemas.microsoft.com/office/powerpoint/2010/main" val="70427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5D20-4A31-D042-BB07-61895CB7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Nesting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1C96-25C3-7344-AF97-7E14A9BE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Components designed to wrap content can be nested.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components are not built to wrap themselves.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nesting, be sure to check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Structure and relationships are what you expect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Buttons behave as intended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Focus is correctly maintained</a:t>
            </a:r>
          </a:p>
        </p:txBody>
      </p:sp>
    </p:spTree>
    <p:extLst>
      <p:ext uri="{BB962C8B-B14F-4D97-AF65-F5344CB8AC3E}">
        <p14:creationId xmlns:p14="http://schemas.microsoft.com/office/powerpoint/2010/main" val="138766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6484-77F1-A043-A76A-E9DAB53B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Accordions</a:t>
            </a:r>
          </a:p>
        </p:txBody>
      </p:sp>
      <p:pic>
        <p:nvPicPr>
          <p:cNvPr id="4" name="Content Placeholder 3" descr="Example of an accordion component that displays different music genres. The first genre, Blues, is expanded to show the sub-genres Chicago Blues, Delta Blues and Memphis Blues, each as their own collapsed accordion component.">
            <a:extLst>
              <a:ext uri="{FF2B5EF4-FFF2-40B4-BE49-F238E27FC236}">
                <a16:creationId xmlns:a16="http://schemas.microsoft.com/office/drawing/2014/main" id="{E50D7618-D20A-0845-9283-7F7BC6993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392" y="2254250"/>
            <a:ext cx="6623215" cy="39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95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20FE-D5F0-1F4B-8E83-324CFF1F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Accordion Code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594DE-7141-0240-B62F-9DEC52744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7850"/>
            <a:ext cx="10058400" cy="4329113"/>
          </a:xfrm>
        </p:spPr>
        <p:txBody>
          <a:bodyPr>
            <a:noAutofit/>
          </a:bodyPr>
          <a:lstStyle/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&lt;div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3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tablist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&lt;b-card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no-body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&lt;b-card-header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header-tag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"header"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"tab"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&lt;b-</a:t>
            </a:r>
            <a:r>
              <a:rPr lang="en-US" sz="1300" dirty="0" err="1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btn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"#"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block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v-b-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toggle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blues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variant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"dark"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Blues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&lt;/b-</a:t>
            </a:r>
            <a:r>
              <a:rPr lang="en-US" sz="1300" dirty="0" err="1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btn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&lt;/b-card-header&gt;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&lt;b-collapse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"blues"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visible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accordion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"blues"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3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tabpanel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&lt;b-card-body&gt;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&lt;p&gt;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&lt;!-- Content goes here --&gt;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&lt;/p&gt;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&lt;b-card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no-body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"mb-1"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&lt;b-card-header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header-tag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"header"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"tab"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&lt;b-</a:t>
            </a:r>
            <a:r>
              <a:rPr lang="en-US" sz="1300" dirty="0" err="1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btn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"#"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block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v-b-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toggle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blues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-delta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variant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"secondary"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Chicago Blues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&lt;/b-</a:t>
            </a:r>
            <a:r>
              <a:rPr lang="en-US" sz="1300" dirty="0" err="1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btn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&lt;/b-card-header&gt;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&lt;b-collapse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"blues-delta"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accordion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"blues-delta"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3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tabpanel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&lt;b-card-body&gt;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</a:t>
            </a:r>
            <a:r>
              <a:rPr lang="en-US" sz="12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&lt;p&gt;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&lt;!-- Content goes here --&gt;</a:t>
            </a:r>
            <a:r>
              <a:rPr lang="en-US" sz="12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&lt;/p&gt;</a:t>
            </a: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&lt;/b-card-body&gt;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&lt;/b-collapse&gt;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&lt;/b-card&gt;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&lt;/b-card-body&gt;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&lt;/b-collapse&gt;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&lt;/b-card&gt;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3" name="Group 2" descr="Highlight tab related ARIA roles on the outer accordion">
            <a:extLst>
              <a:ext uri="{FF2B5EF4-FFF2-40B4-BE49-F238E27FC236}">
                <a16:creationId xmlns:a16="http://schemas.microsoft.com/office/drawing/2014/main" id="{DF37E2D4-38EC-E549-A773-5B45B4DAD017}"/>
              </a:ext>
            </a:extLst>
          </p:cNvPr>
          <p:cNvGrpSpPr/>
          <p:nvPr/>
        </p:nvGrpSpPr>
        <p:grpSpPr>
          <a:xfrm>
            <a:off x="1552575" y="1863752"/>
            <a:ext cx="5762625" cy="1263346"/>
            <a:chOff x="1552575" y="1863752"/>
            <a:chExt cx="5762625" cy="1263346"/>
          </a:xfrm>
        </p:grpSpPr>
        <p:sp>
          <p:nvSpPr>
            <p:cNvPr id="6" name="Rectangle 5" descr="Highlight role=&quot;tablist&quot; wrapper">
              <a:extLst>
                <a:ext uri="{FF2B5EF4-FFF2-40B4-BE49-F238E27FC236}">
                  <a16:creationId xmlns:a16="http://schemas.microsoft.com/office/drawing/2014/main" id="{95AAD0ED-C098-4545-9BBB-72B370593F06}"/>
                </a:ext>
              </a:extLst>
            </p:cNvPr>
            <p:cNvSpPr/>
            <p:nvPr/>
          </p:nvSpPr>
          <p:spPr>
            <a:xfrm>
              <a:off x="1552575" y="1863752"/>
              <a:ext cx="1343025" cy="274320"/>
            </a:xfrm>
            <a:prstGeom prst="rect">
              <a:avLst/>
            </a:prstGeom>
            <a:solidFill>
              <a:srgbClr val="FFFF00">
                <a:alpha val="15294"/>
              </a:srgbClr>
            </a:solidFill>
            <a:ln w="19050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 descr="Highlight role=&quot;tab&quot; of outer accordion">
              <a:extLst>
                <a:ext uri="{FF2B5EF4-FFF2-40B4-BE49-F238E27FC236}">
                  <a16:creationId xmlns:a16="http://schemas.microsoft.com/office/drawing/2014/main" id="{F964DCC8-1FA3-F042-9BB6-32A930130A05}"/>
                </a:ext>
              </a:extLst>
            </p:cNvPr>
            <p:cNvSpPr/>
            <p:nvPr/>
          </p:nvSpPr>
          <p:spPr>
            <a:xfrm>
              <a:off x="4610101" y="2252703"/>
              <a:ext cx="990599" cy="274320"/>
            </a:xfrm>
            <a:prstGeom prst="rect">
              <a:avLst/>
            </a:prstGeom>
            <a:solidFill>
              <a:srgbClr val="FFFF00">
                <a:alpha val="15294"/>
              </a:srgbClr>
            </a:solidFill>
            <a:ln w="19050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 descr="Highlight role=&quot;tabpanel&quot; of outer accordion">
              <a:extLst>
                <a:ext uri="{FF2B5EF4-FFF2-40B4-BE49-F238E27FC236}">
                  <a16:creationId xmlns:a16="http://schemas.microsoft.com/office/drawing/2014/main" id="{08B98CB6-CB68-AC44-96B4-EC02BB092C4B}"/>
                </a:ext>
              </a:extLst>
            </p:cNvPr>
            <p:cNvSpPr/>
            <p:nvPr/>
          </p:nvSpPr>
          <p:spPr>
            <a:xfrm>
              <a:off x="5895976" y="2852778"/>
              <a:ext cx="1419224" cy="274320"/>
            </a:xfrm>
            <a:prstGeom prst="rect">
              <a:avLst/>
            </a:prstGeom>
            <a:solidFill>
              <a:srgbClr val="FFFF00">
                <a:alpha val="15294"/>
              </a:srgbClr>
            </a:solidFill>
            <a:ln w="19050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 descr="Highlight tab related ARIA roles on the inner accordion">
            <a:extLst>
              <a:ext uri="{FF2B5EF4-FFF2-40B4-BE49-F238E27FC236}">
                <a16:creationId xmlns:a16="http://schemas.microsoft.com/office/drawing/2014/main" id="{D1A8382F-AEAA-2749-907D-079F6D628E65}"/>
              </a:ext>
            </a:extLst>
          </p:cNvPr>
          <p:cNvGrpSpPr/>
          <p:nvPr/>
        </p:nvGrpSpPr>
        <p:grpSpPr>
          <a:xfrm>
            <a:off x="5172076" y="3677457"/>
            <a:ext cx="3047999" cy="866485"/>
            <a:chOff x="5172076" y="3677457"/>
            <a:chExt cx="3047999" cy="866485"/>
          </a:xfrm>
        </p:grpSpPr>
        <p:sp>
          <p:nvSpPr>
            <p:cNvPr id="11" name="Rectangle 10" descr="Highlight role=&quot;tab&quot; of inner accordion">
              <a:extLst>
                <a:ext uri="{FF2B5EF4-FFF2-40B4-BE49-F238E27FC236}">
                  <a16:creationId xmlns:a16="http://schemas.microsoft.com/office/drawing/2014/main" id="{166F0901-E182-7D4B-B2D2-9A5B9EB1A558}"/>
                </a:ext>
              </a:extLst>
            </p:cNvPr>
            <p:cNvSpPr/>
            <p:nvPr/>
          </p:nvSpPr>
          <p:spPr>
            <a:xfrm>
              <a:off x="5172076" y="3677457"/>
              <a:ext cx="971549" cy="274320"/>
            </a:xfrm>
            <a:prstGeom prst="rect">
              <a:avLst/>
            </a:prstGeom>
            <a:solidFill>
              <a:srgbClr val="FFFF00">
                <a:alpha val="15294"/>
              </a:srgbClr>
            </a:solidFill>
            <a:ln w="19050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 descr="Highlight role=&quot;tabpanel&quot; of inner accordion">
              <a:extLst>
                <a:ext uri="{FF2B5EF4-FFF2-40B4-BE49-F238E27FC236}">
                  <a16:creationId xmlns:a16="http://schemas.microsoft.com/office/drawing/2014/main" id="{16F6AE98-DABA-9F45-8C4F-F1382485241B}"/>
                </a:ext>
              </a:extLst>
            </p:cNvPr>
            <p:cNvSpPr/>
            <p:nvPr/>
          </p:nvSpPr>
          <p:spPr>
            <a:xfrm>
              <a:off x="6800851" y="4269622"/>
              <a:ext cx="1419224" cy="274320"/>
            </a:xfrm>
            <a:prstGeom prst="rect">
              <a:avLst/>
            </a:prstGeom>
            <a:solidFill>
              <a:srgbClr val="FFFF00">
                <a:alpha val="15294"/>
              </a:srgbClr>
            </a:solidFill>
            <a:ln w="19050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 descr="Highlight header-tag=&quot;header&quot; of outer accordion">
            <a:extLst>
              <a:ext uri="{FF2B5EF4-FFF2-40B4-BE49-F238E27FC236}">
                <a16:creationId xmlns:a16="http://schemas.microsoft.com/office/drawing/2014/main" id="{F0129761-B47D-624E-92E8-C6A7E6B39A71}"/>
              </a:ext>
            </a:extLst>
          </p:cNvPr>
          <p:cNvSpPr/>
          <p:nvPr/>
        </p:nvSpPr>
        <p:spPr>
          <a:xfrm>
            <a:off x="2819400" y="2252703"/>
            <a:ext cx="1790701" cy="274320"/>
          </a:xfrm>
          <a:prstGeom prst="rect">
            <a:avLst/>
          </a:prstGeom>
          <a:solidFill>
            <a:srgbClr val="FFFF00">
              <a:alpha val="15294"/>
            </a:srgbClr>
          </a:solidFill>
          <a:ln w="1905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Highlight href=&quot;#&quot; of outer accordion">
            <a:extLst>
              <a:ext uri="{FF2B5EF4-FFF2-40B4-BE49-F238E27FC236}">
                <a16:creationId xmlns:a16="http://schemas.microsoft.com/office/drawing/2014/main" id="{F81C2996-1217-F14D-9227-55E42743622D}"/>
              </a:ext>
            </a:extLst>
          </p:cNvPr>
          <p:cNvSpPr/>
          <p:nvPr/>
        </p:nvSpPr>
        <p:spPr>
          <a:xfrm>
            <a:off x="2262187" y="2476540"/>
            <a:ext cx="819151" cy="274320"/>
          </a:xfrm>
          <a:prstGeom prst="rect">
            <a:avLst/>
          </a:prstGeom>
          <a:solidFill>
            <a:srgbClr val="FFFF00">
              <a:alpha val="15294"/>
            </a:srgbClr>
          </a:solidFill>
          <a:ln w="1905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Highlight header-tag=&quot;header&quot; of inner accordion">
            <a:extLst>
              <a:ext uri="{FF2B5EF4-FFF2-40B4-BE49-F238E27FC236}">
                <a16:creationId xmlns:a16="http://schemas.microsoft.com/office/drawing/2014/main" id="{3212CECC-43D7-F24E-9E73-F3174DB2B38C}"/>
              </a:ext>
            </a:extLst>
          </p:cNvPr>
          <p:cNvSpPr/>
          <p:nvPr/>
        </p:nvSpPr>
        <p:spPr>
          <a:xfrm>
            <a:off x="3381375" y="3677457"/>
            <a:ext cx="1790701" cy="274320"/>
          </a:xfrm>
          <a:prstGeom prst="rect">
            <a:avLst/>
          </a:prstGeom>
          <a:solidFill>
            <a:srgbClr val="FFFF00">
              <a:alpha val="15294"/>
            </a:srgbClr>
          </a:solidFill>
          <a:ln w="1905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descr="Highlight href=&quot;#&quot; of inner accordion">
            <a:extLst>
              <a:ext uri="{FF2B5EF4-FFF2-40B4-BE49-F238E27FC236}">
                <a16:creationId xmlns:a16="http://schemas.microsoft.com/office/drawing/2014/main" id="{9475C01F-D524-454E-B208-953A219E5B12}"/>
              </a:ext>
            </a:extLst>
          </p:cNvPr>
          <p:cNvSpPr/>
          <p:nvPr/>
        </p:nvSpPr>
        <p:spPr>
          <a:xfrm>
            <a:off x="2814637" y="3872719"/>
            <a:ext cx="819151" cy="274320"/>
          </a:xfrm>
          <a:prstGeom prst="rect">
            <a:avLst/>
          </a:prstGeom>
          <a:solidFill>
            <a:srgbClr val="FFFF00">
              <a:alpha val="15294"/>
            </a:srgbClr>
          </a:solidFill>
          <a:ln w="1905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4FF738-4A49-9749-BD45-45EF844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Accordion DOM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9A3D2E-8923-2044-8D89-35686FC67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704" y="1828800"/>
            <a:ext cx="11134725" cy="4348163"/>
          </a:xfrm>
        </p:spPr>
        <p:txBody>
          <a:bodyPr>
            <a:noAutofit/>
          </a:bodyPr>
          <a:lstStyle/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&lt;div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13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tablist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&lt;div&gt;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&lt;header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"tab"</a:t>
            </a:r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&lt;a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href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"#"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target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"_self"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aria-controls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"blues"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aria-expanded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"true"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"button"</a:t>
            </a:r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Blues</a:t>
            </a:r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&lt;/a&gt;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&lt;/header&gt;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&lt;div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id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"blues"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13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tabpanel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&lt;div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class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"card-body"</a:t>
            </a:r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 &lt;p&gt;</a:t>
            </a:r>
            <a:r>
              <a:rPr lang="en-US" sz="130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&lt;!-- Content goes here --&gt;</a:t>
            </a:r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&lt;/p&gt;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 &lt;div&gt;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   &lt;header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"tab"</a:t>
            </a:r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     &lt;a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href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"#"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target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"_self"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aria-controls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"blues-delta"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aria-expanded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"false"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"button"</a:t>
            </a:r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Chicago Blues</a:t>
            </a:r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&lt;/a&gt;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   &lt;/header&gt;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   &lt;div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id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"blues-delta"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style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"display: none;"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1300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tabpanel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     &lt;div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class</a:t>
            </a:r>
            <a:r>
              <a:rPr lang="en-US" sz="13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"card-body"</a:t>
            </a:r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       &lt;p&gt;</a:t>
            </a:r>
            <a:r>
              <a:rPr lang="en-US" sz="130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&lt;!-- Content goes here --&gt;</a:t>
            </a:r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&lt;/p&gt;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     &lt;/div&gt;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   &lt;/div&gt;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 &lt;/div&gt;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&lt;/div&gt;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&lt;/div&gt;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&lt;/div&gt;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&lt;/div&gt;</a:t>
            </a:r>
            <a:endParaRPr lang="en-US" sz="13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9" name="Group 8" descr="Highlight tab related ARIA roles on the outer accordion">
            <a:extLst>
              <a:ext uri="{FF2B5EF4-FFF2-40B4-BE49-F238E27FC236}">
                <a16:creationId xmlns:a16="http://schemas.microsoft.com/office/drawing/2014/main" id="{9D7B655D-1DB5-0847-B6AE-EC0174092043}"/>
              </a:ext>
            </a:extLst>
          </p:cNvPr>
          <p:cNvGrpSpPr/>
          <p:nvPr/>
        </p:nvGrpSpPr>
        <p:grpSpPr>
          <a:xfrm>
            <a:off x="1248026" y="1840621"/>
            <a:ext cx="2770719" cy="1264042"/>
            <a:chOff x="1248026" y="1840621"/>
            <a:chExt cx="2770719" cy="1264042"/>
          </a:xfrm>
        </p:grpSpPr>
        <p:sp>
          <p:nvSpPr>
            <p:cNvPr id="4" name="Rectangle 3" descr="role=&quot;tablist&quot;">
              <a:extLst>
                <a:ext uri="{FF2B5EF4-FFF2-40B4-BE49-F238E27FC236}">
                  <a16:creationId xmlns:a16="http://schemas.microsoft.com/office/drawing/2014/main" id="{701563D2-9FEE-0B4F-B637-3A71512F0710}"/>
                </a:ext>
              </a:extLst>
            </p:cNvPr>
            <p:cNvSpPr/>
            <p:nvPr/>
          </p:nvSpPr>
          <p:spPr>
            <a:xfrm>
              <a:off x="1248026" y="1840621"/>
              <a:ext cx="1304924" cy="274320"/>
            </a:xfrm>
            <a:prstGeom prst="rect">
              <a:avLst/>
            </a:prstGeom>
            <a:solidFill>
              <a:srgbClr val="FFFF00">
                <a:alpha val="15294"/>
              </a:srgbClr>
            </a:solidFill>
            <a:ln w="19050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 descr="role=&quot;tab&quot;">
              <a:extLst>
                <a:ext uri="{FF2B5EF4-FFF2-40B4-BE49-F238E27FC236}">
                  <a16:creationId xmlns:a16="http://schemas.microsoft.com/office/drawing/2014/main" id="{4D1D8392-EC00-FF48-8B4A-2F36C18F8D36}"/>
                </a:ext>
              </a:extLst>
            </p:cNvPr>
            <p:cNvSpPr/>
            <p:nvPr/>
          </p:nvSpPr>
          <p:spPr>
            <a:xfrm>
              <a:off x="1864392" y="2216245"/>
              <a:ext cx="962025" cy="274320"/>
            </a:xfrm>
            <a:prstGeom prst="rect">
              <a:avLst/>
            </a:prstGeom>
            <a:solidFill>
              <a:srgbClr val="FFFF00">
                <a:alpha val="15294"/>
              </a:srgbClr>
            </a:solidFill>
            <a:ln w="19050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 descr="role=&quot;tabpanel&quot;">
              <a:extLst>
                <a:ext uri="{FF2B5EF4-FFF2-40B4-BE49-F238E27FC236}">
                  <a16:creationId xmlns:a16="http://schemas.microsoft.com/office/drawing/2014/main" id="{88DF397B-2302-8845-9B1A-6023CEE726F6}"/>
                </a:ext>
              </a:extLst>
            </p:cNvPr>
            <p:cNvSpPr/>
            <p:nvPr/>
          </p:nvSpPr>
          <p:spPr>
            <a:xfrm>
              <a:off x="2618570" y="2830343"/>
              <a:ext cx="1400175" cy="274320"/>
            </a:xfrm>
            <a:prstGeom prst="rect">
              <a:avLst/>
            </a:prstGeom>
            <a:solidFill>
              <a:srgbClr val="FFFF00">
                <a:alpha val="15294"/>
              </a:srgbClr>
            </a:solidFill>
            <a:ln w="19050"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 descr="Highlight the header of the outer accordion. It contain a single link as a child that has role=&quot;button&quot; applied to it.">
            <a:extLst>
              <a:ext uri="{FF2B5EF4-FFF2-40B4-BE49-F238E27FC236}">
                <a16:creationId xmlns:a16="http://schemas.microsoft.com/office/drawing/2014/main" id="{06BDC8BC-7385-A24B-B42E-9B37414CF9E4}"/>
              </a:ext>
            </a:extLst>
          </p:cNvPr>
          <p:cNvSpPr/>
          <p:nvPr/>
        </p:nvSpPr>
        <p:spPr>
          <a:xfrm>
            <a:off x="1184418" y="2301071"/>
            <a:ext cx="8643394" cy="548640"/>
          </a:xfrm>
          <a:prstGeom prst="rect">
            <a:avLst/>
          </a:prstGeom>
          <a:solidFill>
            <a:srgbClr val="FFFF00">
              <a:alpha val="15294"/>
            </a:srgbClr>
          </a:solidFill>
          <a:ln w="1905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8E42-7B00-0247-ACDC-4392BC80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4EFE-6786-C447-ACFE-C10881811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in Web accessibility since 2001</a:t>
            </a:r>
          </a:p>
          <a:p>
            <a:r>
              <a:rPr lang="en-US" dirty="0"/>
              <a:t>Background in Web application development</a:t>
            </a:r>
          </a:p>
          <a:p>
            <a:r>
              <a:rPr lang="en-US" dirty="0"/>
              <a:t>Geeks out on Agile process improvement and test automation</a:t>
            </a:r>
          </a:p>
          <a:p>
            <a:r>
              <a:rPr lang="en-US" dirty="0"/>
              <a:t>@</a:t>
            </a:r>
            <a:r>
              <a:rPr lang="en-US" dirty="0" err="1"/>
              <a:t>poorgeek</a:t>
            </a:r>
            <a:r>
              <a:rPr lang="en-US" dirty="0"/>
              <a:t> on GitHub and Twitter</a:t>
            </a:r>
          </a:p>
          <a:p>
            <a:endParaRPr lang="en-US" dirty="0"/>
          </a:p>
        </p:txBody>
      </p:sp>
      <p:pic>
        <p:nvPicPr>
          <p:cNvPr id="6" name="Picture Placeholder 5" descr="Photo of Justin Stockton">
            <a:extLst>
              <a:ext uri="{FF2B5EF4-FFF2-40B4-BE49-F238E27FC236}">
                <a16:creationId xmlns:a16="http://schemas.microsoft.com/office/drawing/2014/main" id="{705F49D4-7BF1-4340-A7C2-57F3CFDE8A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92945">
            <a:off x="1034723" y="802998"/>
            <a:ext cx="4183888" cy="5047393"/>
          </a:xfrm>
          <a:ln w="2476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58661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5F6E86-0045-2C48-AE3D-CBF8E5C4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Accordion Code, Corrected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2263F2-C2BF-2D42-B55D-5E78878EC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&lt;b-card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no-body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&lt;b-card-header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header-tag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"h2"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&lt;b-</a:t>
            </a:r>
            <a:r>
              <a:rPr lang="en-US" sz="1300" dirty="0" err="1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btn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block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v-b-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toggle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blues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variant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"dark"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Blues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&lt;/b-</a:t>
            </a:r>
            <a:r>
              <a:rPr lang="en-US" sz="1300" dirty="0" err="1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btn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&lt;/b-card-header&gt;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&lt;b-collapse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"blues"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visible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accordion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"blues"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"region"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&lt;b-card-body&gt;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&lt;!-- Content goes here --&gt;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&lt;b-card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no-body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"mb-1"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&lt;b-card-header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header-tag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"h3"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"p-1"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&lt;b-</a:t>
            </a:r>
            <a:r>
              <a:rPr lang="en-US" sz="1300" dirty="0" err="1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btn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block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v-b-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toggle</a:t>
            </a:r>
            <a:r>
              <a:rPr lang="en-US" sz="1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blues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chicago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variant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"secondary"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Chicago Blues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&lt;/b-</a:t>
            </a:r>
            <a:r>
              <a:rPr lang="en-US" sz="1300" dirty="0" err="1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btn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&lt;/b-card-header&gt;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&lt;b-collapse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"blues-</a:t>
            </a:r>
            <a:r>
              <a:rPr lang="en-US" sz="13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chicago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accordion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"blues-</a:t>
            </a:r>
            <a:r>
              <a:rPr lang="en-US" sz="13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chicago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"region"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&lt;b-card-body&gt;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&lt;!-- Content goes here --&gt;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&lt;/b-card-body&gt;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&lt;/b-collapse&gt;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&lt;/b-card&gt;</a:t>
            </a: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&lt;/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b-card-body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&lt;/b-collapse&gt;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&lt;/b-card&gt;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 descr="Highlight the header-tag=&quot;h2&quot; on the outer accordion">
            <a:extLst>
              <a:ext uri="{FF2B5EF4-FFF2-40B4-BE49-F238E27FC236}">
                <a16:creationId xmlns:a16="http://schemas.microsoft.com/office/drawing/2014/main" id="{D6B3EC68-7471-4948-9995-F44BAD2D9404}"/>
              </a:ext>
            </a:extLst>
          </p:cNvPr>
          <p:cNvSpPr/>
          <p:nvPr/>
        </p:nvSpPr>
        <p:spPr>
          <a:xfrm>
            <a:off x="2628900" y="2425727"/>
            <a:ext cx="1438275" cy="274320"/>
          </a:xfrm>
          <a:prstGeom prst="rect">
            <a:avLst/>
          </a:prstGeom>
          <a:solidFill>
            <a:srgbClr val="FFFF00">
              <a:alpha val="15294"/>
            </a:srgbClr>
          </a:solidFill>
          <a:ln w="1905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descr="Highlight the b-btn component on the outer accordion">
            <a:extLst>
              <a:ext uri="{FF2B5EF4-FFF2-40B4-BE49-F238E27FC236}">
                <a16:creationId xmlns:a16="http://schemas.microsoft.com/office/drawing/2014/main" id="{0A936FA4-7C59-6F44-92AD-0D5885CD84A8}"/>
              </a:ext>
            </a:extLst>
          </p:cNvPr>
          <p:cNvSpPr/>
          <p:nvPr/>
        </p:nvSpPr>
        <p:spPr>
          <a:xfrm>
            <a:off x="1476375" y="2617210"/>
            <a:ext cx="676275" cy="274320"/>
          </a:xfrm>
          <a:prstGeom prst="rect">
            <a:avLst/>
          </a:prstGeom>
          <a:solidFill>
            <a:srgbClr val="FFFF00">
              <a:alpha val="15294"/>
            </a:srgbClr>
          </a:solidFill>
          <a:ln w="1905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Highlight the role=&quot;region&quot; on the outer accordion">
            <a:extLst>
              <a:ext uri="{FF2B5EF4-FFF2-40B4-BE49-F238E27FC236}">
                <a16:creationId xmlns:a16="http://schemas.microsoft.com/office/drawing/2014/main" id="{ABFB12EB-BA73-D942-BDEC-6EBBD5F3F585}"/>
              </a:ext>
            </a:extLst>
          </p:cNvPr>
          <p:cNvSpPr/>
          <p:nvPr/>
        </p:nvSpPr>
        <p:spPr>
          <a:xfrm>
            <a:off x="5715001" y="2974438"/>
            <a:ext cx="1257300" cy="274320"/>
          </a:xfrm>
          <a:prstGeom prst="rect">
            <a:avLst/>
          </a:prstGeom>
          <a:solidFill>
            <a:srgbClr val="FFFF00">
              <a:alpha val="15294"/>
            </a:srgbClr>
          </a:solidFill>
          <a:ln w="1905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descr="Highlight the header-tag=&quot;h3&quot; on the inner accordion">
            <a:extLst>
              <a:ext uri="{FF2B5EF4-FFF2-40B4-BE49-F238E27FC236}">
                <a16:creationId xmlns:a16="http://schemas.microsoft.com/office/drawing/2014/main" id="{F4C5FD31-87B1-AA4B-AC5B-47B84084A64A}"/>
              </a:ext>
            </a:extLst>
          </p:cNvPr>
          <p:cNvSpPr/>
          <p:nvPr/>
        </p:nvSpPr>
        <p:spPr>
          <a:xfrm>
            <a:off x="3171825" y="3675076"/>
            <a:ext cx="1438275" cy="274320"/>
          </a:xfrm>
          <a:prstGeom prst="rect">
            <a:avLst/>
          </a:prstGeom>
          <a:solidFill>
            <a:srgbClr val="FFFF00">
              <a:alpha val="15294"/>
            </a:srgbClr>
          </a:solidFill>
          <a:ln w="1905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034181-BDBC-0849-8F5F-7006A138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Accordion DOM, Corrected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867250-ED0A-D242-BCA5-60ADFB990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54827"/>
            <a:ext cx="11296650" cy="3922136"/>
          </a:xfrm>
        </p:spPr>
        <p:txBody>
          <a:bodyPr>
            <a:normAutofit/>
          </a:bodyPr>
          <a:lstStyle/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&lt;div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"card"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&lt;h2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"card-header"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&lt;button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"button"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aria-controls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="blues"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aria-expanded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"true"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Blues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&lt;/button&gt;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&lt;/h2&gt;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&lt;div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"blues"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"region"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"collapse show"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&lt;div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"card-body"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&lt;!-- Content goes here --&gt;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&lt;div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"card"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&lt;h3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"card-header"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&lt;button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"button"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aria-controls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"blues-</a:t>
            </a:r>
            <a:r>
              <a:rPr lang="en-US" sz="13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chicago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aria-expanded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"false"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Chicago Blues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&lt;/button&gt;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&lt;/h3&gt;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&lt;div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"blues-</a:t>
            </a:r>
            <a:r>
              <a:rPr lang="en-US" sz="13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chicago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role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"region"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"collapse"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style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"display: none;"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&lt;div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"card-body"</a:t>
            </a:r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&lt;!-- Content goes here --&gt;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&lt;/div&gt;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&lt;/div&gt;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&lt;/div&gt;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&lt;/div&gt;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&lt;/div&gt;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 descr="Highlight the H2 element on the outer accordion which contains a single button element.">
            <a:extLst>
              <a:ext uri="{FF2B5EF4-FFF2-40B4-BE49-F238E27FC236}">
                <a16:creationId xmlns:a16="http://schemas.microsoft.com/office/drawing/2014/main" id="{73DF88E0-2518-D14B-93FD-EAF84D0361D9}"/>
              </a:ext>
            </a:extLst>
          </p:cNvPr>
          <p:cNvSpPr/>
          <p:nvPr/>
        </p:nvSpPr>
        <p:spPr>
          <a:xfrm>
            <a:off x="955648" y="2527435"/>
            <a:ext cx="7361416" cy="548640"/>
          </a:xfrm>
          <a:prstGeom prst="rect">
            <a:avLst/>
          </a:prstGeom>
          <a:solidFill>
            <a:srgbClr val="FFFF00">
              <a:alpha val="15294"/>
            </a:srgbClr>
          </a:solidFill>
          <a:ln w="1905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descr="Highlight the ID attribute and role=&quot;region&quot; on the outer accordion.">
            <a:extLst>
              <a:ext uri="{FF2B5EF4-FFF2-40B4-BE49-F238E27FC236}">
                <a16:creationId xmlns:a16="http://schemas.microsoft.com/office/drawing/2014/main" id="{EE860C5F-6086-1B41-B210-13DE00DB6ABF}"/>
              </a:ext>
            </a:extLst>
          </p:cNvPr>
          <p:cNvSpPr/>
          <p:nvPr/>
        </p:nvSpPr>
        <p:spPr>
          <a:xfrm>
            <a:off x="1392063" y="3044207"/>
            <a:ext cx="2233732" cy="274320"/>
          </a:xfrm>
          <a:prstGeom prst="rect">
            <a:avLst/>
          </a:prstGeom>
          <a:solidFill>
            <a:srgbClr val="FFFF00">
              <a:alpha val="15294"/>
            </a:srgbClr>
          </a:solidFill>
          <a:ln w="1905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Highlight the H3 element on the inner accordion which contains a single button element.">
            <a:extLst>
              <a:ext uri="{FF2B5EF4-FFF2-40B4-BE49-F238E27FC236}">
                <a16:creationId xmlns:a16="http://schemas.microsoft.com/office/drawing/2014/main" id="{E760C2AF-C65D-4D41-BDC0-405CC6F1347B}"/>
              </a:ext>
            </a:extLst>
          </p:cNvPr>
          <p:cNvSpPr/>
          <p:nvPr/>
        </p:nvSpPr>
        <p:spPr>
          <a:xfrm>
            <a:off x="1485734" y="3922421"/>
            <a:ext cx="8906621" cy="548640"/>
          </a:xfrm>
          <a:prstGeom prst="rect">
            <a:avLst/>
          </a:prstGeom>
          <a:solidFill>
            <a:srgbClr val="FFFF00">
              <a:alpha val="15294"/>
            </a:srgbClr>
          </a:solidFill>
          <a:ln w="1905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descr="Highlight the ID attribute and role=&quot;region&quot; on the inner accordion.">
            <a:extLst>
              <a:ext uri="{FF2B5EF4-FFF2-40B4-BE49-F238E27FC236}">
                <a16:creationId xmlns:a16="http://schemas.microsoft.com/office/drawing/2014/main" id="{34A87180-A306-6B4D-8F00-DE59B0DD2F43}"/>
              </a:ext>
            </a:extLst>
          </p:cNvPr>
          <p:cNvSpPr/>
          <p:nvPr/>
        </p:nvSpPr>
        <p:spPr>
          <a:xfrm>
            <a:off x="1924216" y="4443825"/>
            <a:ext cx="2957885" cy="274320"/>
          </a:xfrm>
          <a:prstGeom prst="rect">
            <a:avLst/>
          </a:prstGeom>
          <a:solidFill>
            <a:srgbClr val="FFFF00">
              <a:alpha val="15294"/>
            </a:srgbClr>
          </a:solidFill>
          <a:ln w="1905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C1FD92-4C15-0C42-A245-3440B46C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938" y="2766218"/>
            <a:ext cx="6363461" cy="1325563"/>
          </a:xfrm>
        </p:spPr>
        <p:txBody>
          <a:bodyPr/>
          <a:lstStyle/>
          <a:p>
            <a:r>
              <a:rPr lang="en-US" dirty="0"/>
              <a:t>We need ALL THE THINGS!!!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5D6F6-0D37-2C49-8CE7-068EBA04AB5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How many components can I put on one screen?</a:t>
            </a:r>
          </a:p>
        </p:txBody>
      </p:sp>
    </p:spTree>
    <p:extLst>
      <p:ext uri="{BB962C8B-B14F-4D97-AF65-F5344CB8AC3E}">
        <p14:creationId xmlns:p14="http://schemas.microsoft.com/office/powerpoint/2010/main" val="3340754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8C132E-41C3-5740-B0BD-DB923AD3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all of the components </a:t>
            </a:r>
          </a:p>
        </p:txBody>
      </p:sp>
      <p:pic>
        <p:nvPicPr>
          <p:cNvPr id="2052" name="Picture 4" descr="First half of a large screen shot that includes a 2 collapsible sections and multiple form fields in each section.">
            <a:extLst>
              <a:ext uri="{FF2B5EF4-FFF2-40B4-BE49-F238E27FC236}">
                <a16:creationId xmlns:a16="http://schemas.microsoft.com/office/drawing/2014/main" id="{D4C8FEA9-07DB-2647-801F-5755FE6791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73044"/>
            <a:ext cx="4789488" cy="2379776"/>
          </a:xfrm>
          <a:prstGeom prst="rect">
            <a:avLst/>
          </a:prstGeom>
          <a:noFill/>
          <a:extLst/>
        </p:spPr>
      </p:pic>
      <p:cxnSp>
        <p:nvCxnSpPr>
          <p:cNvPr id="12" name="Elbow Connector 11" descr="Connects to">
            <a:extLst>
              <a:ext uri="{FF2B5EF4-FFF2-40B4-BE49-F238E27FC236}">
                <a16:creationId xmlns:a16="http://schemas.microsoft.com/office/drawing/2014/main" id="{927CD3A0-2088-7144-8D04-8961BC2ED71C}"/>
              </a:ext>
            </a:extLst>
          </p:cNvPr>
          <p:cNvCxnSpPr>
            <a:cxnSpLocks/>
            <a:stCxn id="2052" idx="2"/>
            <a:endCxn id="2054" idx="0"/>
          </p:cNvCxnSpPr>
          <p:nvPr/>
        </p:nvCxnSpPr>
        <p:spPr>
          <a:xfrm rot="5400000" flipH="1" flipV="1">
            <a:off x="4985029" y="349559"/>
            <a:ext cx="2379776" cy="5426746"/>
          </a:xfrm>
          <a:prstGeom prst="bentConnector5">
            <a:avLst>
              <a:gd name="adj1" fmla="val -9606"/>
              <a:gd name="adj2" fmla="val 52813"/>
              <a:gd name="adj3" fmla="val 109606"/>
            </a:avLst>
          </a:prstGeom>
          <a:ln w="38100">
            <a:solidFill>
              <a:schemeClr val="accent1">
                <a:lumMod val="50000"/>
              </a:schemeClr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Second half of a large screenshot that includes 2 additional collapsible sections. One of the sections is divided into 3 panels with a tree view list on the left that you can select options from, a middle panel that you can use to modify the order of the elements and a third panel that you can use to modify the attributes of an element.">
            <a:extLst>
              <a:ext uri="{FF2B5EF4-FFF2-40B4-BE49-F238E27FC236}">
                <a16:creationId xmlns:a16="http://schemas.microsoft.com/office/drawing/2014/main" id="{3490CCD8-87EC-B448-B25B-F6605F2A62A7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8864" y="1873044"/>
            <a:ext cx="4178852" cy="36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64329A-39BB-D741-A0DA-5B5B1CB33004}"/>
              </a:ext>
            </a:extLst>
          </p:cNvPr>
          <p:cNvSpPr txBox="1"/>
          <p:nvPr/>
        </p:nvSpPr>
        <p:spPr>
          <a:xfrm>
            <a:off x="1066800" y="57150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Page contains: form fields, accordions, tree view, search and interconnected panels</a:t>
            </a:r>
          </a:p>
        </p:txBody>
      </p:sp>
    </p:spTree>
    <p:extLst>
      <p:ext uri="{BB962C8B-B14F-4D97-AF65-F5344CB8AC3E}">
        <p14:creationId xmlns:p14="http://schemas.microsoft.com/office/powerpoint/2010/main" val="271301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FC36-5779-204F-80DA-0C7A33B5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works and what doesn’t?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D7094-7465-214C-B983-2B031914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Works</a:t>
            </a:r>
          </a:p>
          <a:p>
            <a:r>
              <a:rPr lang="en-US" dirty="0"/>
              <a:t>All of the controls are in a single space</a:t>
            </a:r>
          </a:p>
          <a:p>
            <a:r>
              <a:rPr lang="en-US" dirty="0"/>
              <a:t>Nothing that can’t be made accessible</a:t>
            </a:r>
          </a:p>
          <a:p>
            <a:r>
              <a:rPr lang="en-US" dirty="0"/>
              <a:t>Responsive (and slightly easier to use on a tablet)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C9824A-A558-1741-8603-37E87577B97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Doesn’t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Too much going on visually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Too many fields to navigate via a keyboard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Too much data to load (performance)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23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2C8E-2C00-D248-9123-B8F6DD94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begin improvements?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9B703-7930-014D-847F-7B45D34D5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 NOT</a:t>
            </a:r>
            <a:r>
              <a:rPr lang="en-US" dirty="0"/>
              <a:t> jump right into the code</a:t>
            </a:r>
            <a:endParaRPr lang="en-US" b="1" dirty="0"/>
          </a:p>
          <a:p>
            <a:r>
              <a:rPr lang="en-US" dirty="0"/>
              <a:t>Identify the primary and secondary tasks</a:t>
            </a:r>
          </a:p>
          <a:p>
            <a:r>
              <a:rPr lang="en-US" dirty="0"/>
              <a:t>Refocus the UI on completing the primary task efficiently</a:t>
            </a:r>
          </a:p>
          <a:p>
            <a:r>
              <a:rPr lang="en-US" dirty="0"/>
              <a:t>Provide easy access to secondary tasks</a:t>
            </a:r>
          </a:p>
          <a:p>
            <a:r>
              <a:rPr lang="en-US" dirty="0"/>
              <a:t>Define “sane” defaults for as many configuration options as possible</a:t>
            </a:r>
          </a:p>
          <a:p>
            <a:r>
              <a:rPr lang="en-US" dirty="0"/>
              <a:t>Create mockups and test prototypes</a:t>
            </a:r>
          </a:p>
        </p:txBody>
      </p:sp>
    </p:spTree>
    <p:extLst>
      <p:ext uri="{BB962C8B-B14F-4D97-AF65-F5344CB8AC3E}">
        <p14:creationId xmlns:p14="http://schemas.microsoft.com/office/powerpoint/2010/main" val="2384152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98C8DB-05E4-7749-833E-DE409E93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A8981-3AA2-7247-BD82-83F403B37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Principles like DRY, KISS, and BDUF can artificially complicate accessibility</a:t>
            </a:r>
          </a:p>
          <a:p>
            <a:r>
              <a:rPr lang="en-US" dirty="0"/>
              <a:t>Reusing components will only save you time if you,</a:t>
            </a:r>
          </a:p>
          <a:p>
            <a:pPr lvl="1"/>
            <a:r>
              <a:rPr lang="en-US" dirty="0"/>
              <a:t>Spend time architecting a reusable solution</a:t>
            </a:r>
          </a:p>
          <a:p>
            <a:pPr lvl="1"/>
            <a:r>
              <a:rPr lang="en-US" dirty="0"/>
              <a:t>Keep the reuse simple and focused</a:t>
            </a:r>
          </a:p>
          <a:p>
            <a:pPr lvl="1"/>
            <a:r>
              <a:rPr lang="en-US" dirty="0"/>
              <a:t>Document how and when components should be used</a:t>
            </a:r>
          </a:p>
          <a:p>
            <a:r>
              <a:rPr lang="en-US" b="1" dirty="0"/>
              <a:t>Always</a:t>
            </a:r>
            <a:r>
              <a:rPr lang="en-US" dirty="0"/>
              <a:t> question whether you are using the right component.</a:t>
            </a:r>
          </a:p>
        </p:txBody>
      </p:sp>
    </p:spTree>
    <p:extLst>
      <p:ext uri="{BB962C8B-B14F-4D97-AF65-F5344CB8AC3E}">
        <p14:creationId xmlns:p14="http://schemas.microsoft.com/office/powerpoint/2010/main" val="1157402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CA842E-D819-6743-BA52-8674F407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95397-BE86-D34F-939D-EC68B07F9FDF}"/>
              </a:ext>
            </a:extLst>
          </p:cNvPr>
          <p:cNvSpPr txBox="1"/>
          <p:nvPr/>
        </p:nvSpPr>
        <p:spPr>
          <a:xfrm>
            <a:off x="2819718" y="5660136"/>
            <a:ext cx="6552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GitHub: </a:t>
            </a:r>
            <a:r>
              <a:rPr lang="en-US" sz="2400" dirty="0" err="1">
                <a:solidFill>
                  <a:schemeClr val="bg1"/>
                </a:solidFill>
              </a:rPr>
              <a:t>poorgeek</a:t>
            </a:r>
            <a:r>
              <a:rPr lang="en-US" sz="2400" dirty="0">
                <a:solidFill>
                  <a:schemeClr val="bg1"/>
                </a:solidFill>
              </a:rPr>
              <a:t>		Twitter: @</a:t>
            </a:r>
            <a:r>
              <a:rPr lang="en-US" sz="2400" dirty="0" err="1">
                <a:solidFill>
                  <a:schemeClr val="bg1"/>
                </a:solidFill>
              </a:rPr>
              <a:t>poorgeek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8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F7DED-C8B3-EA4B-BC1C-397747CF3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2D32B-02F1-CC40-A50D-1F102D412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Modern Web frameworks help us create consistent, testable interfaces that can be easily reused across projects.</a:t>
            </a:r>
          </a:p>
        </p:txBody>
      </p:sp>
      <p:pic>
        <p:nvPicPr>
          <p:cNvPr id="5" name="Picture 4" descr="Angular.io">
            <a:extLst>
              <a:ext uri="{FF2B5EF4-FFF2-40B4-BE49-F238E27FC236}">
                <a16:creationId xmlns:a16="http://schemas.microsoft.com/office/drawing/2014/main" id="{E7FE4DB4-CA48-4740-AEA4-970A05236B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655205"/>
            <a:ext cx="1587500" cy="1587500"/>
          </a:xfrm>
          <a:prstGeom prst="rect">
            <a:avLst/>
          </a:prstGeom>
        </p:spPr>
      </p:pic>
      <p:pic>
        <p:nvPicPr>
          <p:cNvPr id="4" name="Picture 3" descr="React JS">
            <a:extLst>
              <a:ext uri="{FF2B5EF4-FFF2-40B4-BE49-F238E27FC236}">
                <a16:creationId xmlns:a16="http://schemas.microsoft.com/office/drawing/2014/main" id="{A94C80A3-1AA9-AE48-92E4-F5D38F4C6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716" y="4655205"/>
            <a:ext cx="2643468" cy="1869015"/>
          </a:xfrm>
          <a:prstGeom prst="rect">
            <a:avLst/>
          </a:prstGeom>
        </p:spPr>
      </p:pic>
      <p:pic>
        <p:nvPicPr>
          <p:cNvPr id="6" name="Picture 5" descr="W3C Web Components">
            <a:extLst>
              <a:ext uri="{FF2B5EF4-FFF2-40B4-BE49-F238E27FC236}">
                <a16:creationId xmlns:a16="http://schemas.microsoft.com/office/drawing/2014/main" id="{0123C822-5572-B841-B786-275A4B370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793933"/>
            <a:ext cx="1676400" cy="1383030"/>
          </a:xfrm>
          <a:prstGeom prst="rect">
            <a:avLst/>
          </a:prstGeom>
        </p:spPr>
      </p:pic>
      <p:pic>
        <p:nvPicPr>
          <p:cNvPr id="7" name="Picture 6" descr="Vue JS">
            <a:extLst>
              <a:ext uri="{FF2B5EF4-FFF2-40B4-BE49-F238E27FC236}">
                <a16:creationId xmlns:a16="http://schemas.microsoft.com/office/drawing/2014/main" id="{4D240A69-1AF3-9641-B84C-2F610C11AB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224" y="4270478"/>
            <a:ext cx="2429940" cy="24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3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6ABE-105B-2645-AEDF-A4A85468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E732-8B59-2144-80A4-6095A8971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Components are not always reused for the same use case that they were originally designed for.</a:t>
            </a:r>
          </a:p>
        </p:txBody>
      </p:sp>
      <p:pic>
        <p:nvPicPr>
          <p:cNvPr id="5" name="Picture 4" descr="Example multiple select dropdown of countries">
            <a:extLst>
              <a:ext uri="{FF2B5EF4-FFF2-40B4-BE49-F238E27FC236}">
                <a16:creationId xmlns:a16="http://schemas.microsoft.com/office/drawing/2014/main" id="{949CE4C9-3231-FA40-8744-AE9525C68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382" y="3415795"/>
            <a:ext cx="4273236" cy="276116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4686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31B9-2FE3-4B41-A799-36A808E8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5C039-E612-3A46-B111-7948D47B5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Even if accessibility was included, when reusing a component problems can arise…</a:t>
            </a:r>
          </a:p>
        </p:txBody>
      </p:sp>
      <p:pic>
        <p:nvPicPr>
          <p:cNvPr id="6" name="Picture 5" descr="Screencast highlighting that multi-select boxes can loose data with errant clicks">
            <a:extLst>
              <a:ext uri="{FF2B5EF4-FFF2-40B4-BE49-F238E27FC236}">
                <a16:creationId xmlns:a16="http://schemas.microsoft.com/office/drawing/2014/main" id="{F8F06458-DAD7-554C-A663-61735660A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788" y="3371010"/>
            <a:ext cx="4620423" cy="29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1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ACC8-9D61-AD45-BC60-D2DDCBA8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terms…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9AA96-3FF1-2C46-B74D-4CBD500C6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DRY		</a:t>
            </a:r>
            <a:r>
              <a:rPr lang="en-US" sz="4000" b="1" dirty="0"/>
              <a:t>D</a:t>
            </a:r>
            <a:r>
              <a:rPr lang="en-US" sz="4000" dirty="0"/>
              <a:t>on’t </a:t>
            </a:r>
            <a:r>
              <a:rPr lang="en-US" sz="4000" b="1" dirty="0"/>
              <a:t>R</a:t>
            </a:r>
            <a:r>
              <a:rPr lang="en-US" sz="4000" dirty="0"/>
              <a:t>epeat </a:t>
            </a:r>
            <a:r>
              <a:rPr lang="en-US" sz="4000" b="1" dirty="0"/>
              <a:t>Y</a:t>
            </a:r>
            <a:r>
              <a:rPr lang="en-US" sz="4000" dirty="0"/>
              <a:t>ourself</a:t>
            </a:r>
          </a:p>
          <a:p>
            <a:r>
              <a:rPr lang="en-US" sz="4000" dirty="0"/>
              <a:t>CRUD	</a:t>
            </a:r>
            <a:r>
              <a:rPr lang="en-US" sz="4000" b="1" dirty="0"/>
              <a:t>C</a:t>
            </a:r>
            <a:r>
              <a:rPr lang="en-US" sz="4000" dirty="0"/>
              <a:t>reate, </a:t>
            </a:r>
            <a:r>
              <a:rPr lang="en-US" sz="4000" b="1" dirty="0"/>
              <a:t>R</a:t>
            </a:r>
            <a:r>
              <a:rPr lang="en-US" sz="4000" dirty="0"/>
              <a:t>ead, </a:t>
            </a:r>
            <a:r>
              <a:rPr lang="en-US" sz="4000" b="1" dirty="0"/>
              <a:t>U</a:t>
            </a:r>
            <a:r>
              <a:rPr lang="en-US" sz="4000" dirty="0"/>
              <a:t>pdate, </a:t>
            </a:r>
            <a:r>
              <a:rPr lang="en-US" sz="4000" b="1" dirty="0"/>
              <a:t>D</a:t>
            </a:r>
            <a:r>
              <a:rPr lang="en-US" sz="4000" dirty="0"/>
              <a:t>elete</a:t>
            </a:r>
          </a:p>
          <a:p>
            <a:r>
              <a:rPr lang="en-US" sz="4000" dirty="0"/>
              <a:t>KISS		</a:t>
            </a:r>
            <a:r>
              <a:rPr lang="en-US" sz="4000" b="1" dirty="0"/>
              <a:t>K</a:t>
            </a:r>
            <a:r>
              <a:rPr lang="en-US" sz="4000" dirty="0"/>
              <a:t>eep </a:t>
            </a:r>
            <a:r>
              <a:rPr lang="en-US" sz="4000" b="1" dirty="0"/>
              <a:t>I</a:t>
            </a:r>
            <a:r>
              <a:rPr lang="en-US" sz="4000" dirty="0"/>
              <a:t>t </a:t>
            </a:r>
            <a:r>
              <a:rPr lang="en-US" sz="4000" b="1" dirty="0"/>
              <a:t>S</a:t>
            </a:r>
            <a:r>
              <a:rPr lang="en-US" sz="4000" dirty="0"/>
              <a:t>imple, </a:t>
            </a:r>
            <a:r>
              <a:rPr lang="en-US" sz="4000" b="1" dirty="0"/>
              <a:t>S</a:t>
            </a:r>
            <a:r>
              <a:rPr lang="en-US" sz="4000" dirty="0"/>
              <a:t>tupid</a:t>
            </a:r>
          </a:p>
          <a:p>
            <a:r>
              <a:rPr lang="en-US" sz="4000" dirty="0"/>
              <a:t>BDUF		</a:t>
            </a:r>
            <a:r>
              <a:rPr lang="en-US" sz="4000" b="1" dirty="0"/>
              <a:t>B</a:t>
            </a:r>
            <a:r>
              <a:rPr lang="en-US" sz="4000" dirty="0"/>
              <a:t>ig </a:t>
            </a:r>
            <a:r>
              <a:rPr lang="en-US" sz="4000" b="1" dirty="0"/>
              <a:t>D</a:t>
            </a:r>
            <a:r>
              <a:rPr lang="en-US" sz="4000" dirty="0"/>
              <a:t>esign </a:t>
            </a:r>
            <a:r>
              <a:rPr lang="en-US" sz="4000" b="1" dirty="0"/>
              <a:t>U</a:t>
            </a:r>
            <a:r>
              <a:rPr lang="en-US" sz="4000" dirty="0"/>
              <a:t>p </a:t>
            </a:r>
            <a:r>
              <a:rPr lang="en-US" sz="4000" b="1" dirty="0"/>
              <a:t>F</a:t>
            </a:r>
            <a:r>
              <a:rPr lang="en-US" sz="4000" dirty="0"/>
              <a:t>ront</a:t>
            </a:r>
          </a:p>
        </p:txBody>
      </p:sp>
    </p:spTree>
    <p:extLst>
      <p:ext uri="{BB962C8B-B14F-4D97-AF65-F5344CB8AC3E}">
        <p14:creationId xmlns:p14="http://schemas.microsoft.com/office/powerpoint/2010/main" val="119246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96B551-2E35-8A41-A786-5BBB3D6B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Extremely DRY CRUD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FFAAF-8E60-A749-95CE-2BC51FE396B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Can I reuse this view?</a:t>
            </a:r>
          </a:p>
        </p:txBody>
      </p:sp>
    </p:spTree>
    <p:extLst>
      <p:ext uri="{BB962C8B-B14F-4D97-AF65-F5344CB8AC3E}">
        <p14:creationId xmlns:p14="http://schemas.microsoft.com/office/powerpoint/2010/main" val="7200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5F4D-B14B-9144-AB4E-9183F048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Create and Update views</a:t>
            </a:r>
          </a:p>
        </p:txBody>
      </p:sp>
      <p:pic>
        <p:nvPicPr>
          <p:cNvPr id="8" name="Content Placeholder 7" descr="Create User form with Name, Email Address, Office Location, Roles, and Biography fields.">
            <a:extLst>
              <a:ext uri="{FF2B5EF4-FFF2-40B4-BE49-F238E27FC236}">
                <a16:creationId xmlns:a16="http://schemas.microsoft.com/office/drawing/2014/main" id="{611CF14B-555C-D14C-975D-0A6DE8423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894" y="2266156"/>
            <a:ext cx="4559300" cy="3898900"/>
          </a:xfrm>
        </p:spPr>
      </p:pic>
      <p:pic>
        <p:nvPicPr>
          <p:cNvPr id="10" name="Content Placeholder 9" descr="Edit User Form. Same as the Create form but includes a Status field and each field contains user data.">
            <a:extLst>
              <a:ext uri="{FF2B5EF4-FFF2-40B4-BE49-F238E27FC236}">
                <a16:creationId xmlns:a16="http://schemas.microsoft.com/office/drawing/2014/main" id="{E3CD01C1-AF2C-E245-8ECC-BCC71DE5B297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997" y="2254250"/>
            <a:ext cx="4106231" cy="3922713"/>
          </a:xfrm>
        </p:spPr>
      </p:pic>
    </p:spTree>
    <p:extLst>
      <p:ext uri="{BB962C8B-B14F-4D97-AF65-F5344CB8AC3E}">
        <p14:creationId xmlns:p14="http://schemas.microsoft.com/office/powerpoint/2010/main" val="264627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EED9-EDF9-F14D-9716-16807B4C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DRY for the Read 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14436-97BE-A14F-950E-356F0537F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router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Router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({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routes: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[{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path: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'/user/add’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component: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UserForm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meta: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title: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'Create User'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'create'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},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},{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path: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'/user/: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userId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/edit’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component: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UserForm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meta: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title: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'Edit User'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'edit'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},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},{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path 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'/user/: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userId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component: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UserForm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meta: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title: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'View User'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mode: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'view'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},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},{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57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PG-Presentation-Template-20171002" id="{1733F64D-B730-794A-A889-C21CD469D573}" vid="{7F02F315-14EE-3346-83AB-9F65FEA46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8709</TotalTime>
  <Words>1389</Words>
  <Application>Microsoft Macintosh PowerPoint</Application>
  <PresentationFormat>Widescreen</PresentationFormat>
  <Paragraphs>226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HGGothicE</vt:lpstr>
      <vt:lpstr>Andale Mono</vt:lpstr>
      <vt:lpstr>Arial</vt:lpstr>
      <vt:lpstr>Calibri</vt:lpstr>
      <vt:lpstr>Consolas</vt:lpstr>
      <vt:lpstr>Courier New</vt:lpstr>
      <vt:lpstr>Helvetica</vt:lpstr>
      <vt:lpstr>Roboto slab light</vt:lpstr>
      <vt:lpstr>Wingdings</vt:lpstr>
      <vt:lpstr>Office Theme</vt:lpstr>
      <vt:lpstr>Detangling Complex Components</vt:lpstr>
      <vt:lpstr>Hi!</vt:lpstr>
      <vt:lpstr>Overview</vt:lpstr>
      <vt:lpstr>Overview</vt:lpstr>
      <vt:lpstr>Overview</vt:lpstr>
      <vt:lpstr>Some terms…</vt:lpstr>
      <vt:lpstr>Extremely DRY CRUD</vt:lpstr>
      <vt:lpstr>Shared Create and Update views</vt:lpstr>
      <vt:lpstr>Staying DRY for the Read view</vt:lpstr>
      <vt:lpstr>Shared Create and Update view code</vt:lpstr>
      <vt:lpstr>Applying readonly attribute to components</vt:lpstr>
      <vt:lpstr>Possible Solutions</vt:lpstr>
      <vt:lpstr>Possible Solutions</vt:lpstr>
      <vt:lpstr>Alternative Read-only View</vt:lpstr>
      <vt:lpstr>Keeping it simple</vt:lpstr>
      <vt:lpstr>Nesting components</vt:lpstr>
      <vt:lpstr>Nested Accordions</vt:lpstr>
      <vt:lpstr>Accordion Code </vt:lpstr>
      <vt:lpstr>Accordion DOM</vt:lpstr>
      <vt:lpstr>Accordion Code, Corrected</vt:lpstr>
      <vt:lpstr>Accordion DOM, Corrected</vt:lpstr>
      <vt:lpstr>We need ALL THE THINGS!!!</vt:lpstr>
      <vt:lpstr>Using all of the components </vt:lpstr>
      <vt:lpstr>What works and what doesn’t?</vt:lpstr>
      <vt:lpstr>How do you begin improvements?</vt:lpstr>
      <vt:lpstr>Summary</vt:lpstr>
      <vt:lpstr>Questions?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Detangling Complex Components</dc:title>
  <dc:subject/>
  <dc:creator>Justin Stockton</dc:creator>
  <cp:keywords/>
  <dc:description/>
  <cp:lastModifiedBy>Justin Stockton</cp:lastModifiedBy>
  <cp:revision>95</cp:revision>
  <dcterms:created xsi:type="dcterms:W3CDTF">2018-03-14T02:42:53Z</dcterms:created>
  <dcterms:modified xsi:type="dcterms:W3CDTF">2018-04-17T12:43:18Z</dcterms:modified>
  <cp:category/>
</cp:coreProperties>
</file>